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5.jpg" ContentType="image/pn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328" r:id="rId2"/>
    <p:sldId id="329" r:id="rId3"/>
    <p:sldId id="330" r:id="rId4"/>
    <p:sldId id="367" r:id="rId5"/>
    <p:sldId id="366" r:id="rId6"/>
    <p:sldId id="344" r:id="rId7"/>
    <p:sldId id="339" r:id="rId8"/>
    <p:sldId id="340" r:id="rId9"/>
    <p:sldId id="342" r:id="rId10"/>
    <p:sldId id="336" r:id="rId11"/>
    <p:sldId id="332" r:id="rId12"/>
    <p:sldId id="337" r:id="rId13"/>
    <p:sldId id="334" r:id="rId14"/>
    <p:sldId id="364" r:id="rId15"/>
    <p:sldId id="360" r:id="rId16"/>
    <p:sldId id="335" r:id="rId17"/>
    <p:sldId id="338" r:id="rId18"/>
    <p:sldId id="359" r:id="rId19"/>
    <p:sldId id="368" r:id="rId20"/>
    <p:sldId id="361" r:id="rId21"/>
    <p:sldId id="362" r:id="rId22"/>
    <p:sldId id="363" r:id="rId23"/>
    <p:sldId id="257" r:id="rId24"/>
    <p:sldId id="259" r:id="rId25"/>
    <p:sldId id="370" r:id="rId26"/>
    <p:sldId id="261" r:id="rId27"/>
    <p:sldId id="372" r:id="rId28"/>
    <p:sldId id="262" r:id="rId29"/>
    <p:sldId id="263" r:id="rId30"/>
    <p:sldId id="264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4" r:id="rId40"/>
    <p:sldId id="273" r:id="rId41"/>
    <p:sldId id="275" r:id="rId42"/>
    <p:sldId id="276" r:id="rId43"/>
    <p:sldId id="277" r:id="rId44"/>
    <p:sldId id="278" r:id="rId45"/>
    <p:sldId id="279" r:id="rId46"/>
    <p:sldId id="298" r:id="rId47"/>
    <p:sldId id="373" r:id="rId48"/>
    <p:sldId id="345" r:id="rId49"/>
    <p:sldId id="346" r:id="rId50"/>
    <p:sldId id="347" r:id="rId51"/>
    <p:sldId id="374" r:id="rId52"/>
    <p:sldId id="375" r:id="rId53"/>
    <p:sldId id="348" r:id="rId54"/>
    <p:sldId id="349" r:id="rId55"/>
    <p:sldId id="350" r:id="rId56"/>
    <p:sldId id="351" r:id="rId57"/>
    <p:sldId id="352" r:id="rId58"/>
    <p:sldId id="353" r:id="rId5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A434D0-245F-4B99-A19B-92E828118D96}" v="39" dt="2024-03-21T19:29:46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1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62B87-7674-4364-A9F4-BF9EF0ED70DD}" type="datetimeFigureOut">
              <a:rPr lang="pt-BR" smtClean="0"/>
              <a:t>21/03/2024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4D341-6657-4EAF-BFA7-41B9747D58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088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A8D92-83AC-41E2-826E-01872858C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C1D8C9-AF39-4B0A-B680-7E3255222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E30AC2-5CFA-4CD8-8986-2FEC240EF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D779-F920-48EB-8134-4ADDC24FF42C}" type="datetime1">
              <a:rPr lang="pt-BR" smtClean="0"/>
              <a:t>21/03/2024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5512C4-6717-45BD-BA76-F3C42A9AD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A5837C-4B4D-4A6B-8BE8-03B57781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42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E46A34-9DD9-41FE-8E28-FA070C4C6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C764F8-24C0-4D90-B6CF-5C44CC0C1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9E4D06-D7E8-4845-8E26-855746DA4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7888-91FA-4265-A992-BD188A4FB640}" type="datetime1">
              <a:rPr lang="pt-BR" smtClean="0"/>
              <a:t>21/03/2024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3DA77F-E016-44DA-9221-43FB7E3E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220011-E285-4E70-83B3-C8FDBD2FF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407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6AC4FA-74D3-43D1-8284-0D5D705F6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DB1A29-A0CD-4DAF-B5F1-D8500D3FB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DDA683-9A5B-4638-BD60-9AD19418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6FA2-546F-4AFA-A5DA-75CA6FF0747E}" type="datetime1">
              <a:rPr lang="pt-BR" smtClean="0"/>
              <a:t>21/03/2024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509F73-5E39-4AB8-A28D-B6261072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5A8530-039C-477E-B260-B4D3866B4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2385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4725C0-5FD6-4BA0-BE3E-0B972A5F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62C79E-5EFF-430B-A06A-22FED15BC4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9CD13A4-E106-4CD3-B648-74690ADDA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73D69E-BA74-4554-A4A0-ADD57E4C9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8EAD-2F9C-449A-8160-F911E23CAA9B}" type="datetime1">
              <a:rPr lang="pt-BR" smtClean="0"/>
              <a:t>21/03/2024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2BDB72D-5D74-4330-8DD4-1DFD22C4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BDF418-254A-432B-9113-D0BC2F310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5530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94936-8BBE-4ECE-9C6A-48C72F8DA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F819CE-AED1-4354-A004-68D90C1C6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1BC755-9EAC-4B3E-BEBB-F03C4F707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6B2132B-A87D-415F-8DF7-AAF775C055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D927AE6-79EA-457A-91C6-A5826078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C5EF8E9-983E-4D69-A0C8-66ABA0E7A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EE379-2C69-4C4F-926C-CA8DDA3C2545}" type="datetime1">
              <a:rPr lang="pt-BR" smtClean="0"/>
              <a:t>21/03/2024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D3C3327-F7A9-4CB7-AAF9-9B878B79B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3AA3C37-BD47-4EBB-B0A2-D2E35B97C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19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5A08C-88FF-4FB6-9842-894960C5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859A1E6-D75E-4D82-98E6-096304652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F163-8B5B-4A7A-B700-96CFFE7ADA29}" type="datetime1">
              <a:rPr lang="pt-BR" smtClean="0"/>
              <a:t>21/03/2024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ECFEFD1-4EF2-460C-A716-BCB1AC9BE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D1485CE-957E-4499-9F5A-8C07BC28D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639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A6D36BB-9405-44A0-AF69-E5C39F95B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55482-A3AA-4843-951F-CB30C053C115}" type="datetime1">
              <a:rPr lang="pt-BR" smtClean="0"/>
              <a:t>21/03/2024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EBFF9C2-5459-4DAD-A65F-2AFC1B7E6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3900F56-B52A-4C98-BD1B-94152155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146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BA5746-2CE8-42B0-8A3C-FD2C371F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DE3C20-4DFA-4040-96E9-B529610B4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0413610-A59C-49CA-8E9A-3A2926398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92A3B7-5866-4AE7-A5A0-0A5F6B307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9FAE-647B-43E4-805C-78C281EDF4ED}" type="datetime1">
              <a:rPr lang="pt-BR" smtClean="0"/>
              <a:t>21/03/2024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05EA46-5D41-49D7-B752-B8B9690B9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0400E8-0D87-4473-8C24-1318AFE12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714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C0FCA8-5E4A-4E84-8BE6-E67CA3733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6EB4C40-827D-4B3F-9C97-F3BE566519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A5B939-6CD9-447D-839F-91BE88F1B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AB5C99-7AA1-4956-9ED5-9DE032A17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8E36B-E8E8-4B55-85ED-2BDD3477AF43}" type="datetime1">
              <a:rPr lang="pt-BR" smtClean="0"/>
              <a:t>21/03/2024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A8CC3E-844A-474B-9D47-E06D0EBA2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28201C-EBC6-400A-BBEF-DBED3851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2710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594A2-5F61-47A7-A3FD-D3E9CFB94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470FB89-4E2E-4E52-BFD8-7C1E9A626E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246691-9209-41D6-927C-F65626EDC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F6BC-5B32-431A-AB57-2E37035AD7B0}" type="datetime1">
              <a:rPr lang="pt-BR" smtClean="0"/>
              <a:t>21/03/2024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9A6801-9EEB-4D2F-8080-579863E1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E4E4A9-7312-46A1-9978-0FB7543CF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162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D4AEF4-121E-42FD-99E2-18608A72E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6E84AE-22FF-483F-928D-2E7D3A3C8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2006ED-FDB5-4CF7-81D1-7B203D9EF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97BF4-1805-43D1-934B-95AF804D1C3A}" type="datetime1">
              <a:rPr lang="pt-BR" smtClean="0"/>
              <a:t>21/03/2024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0D7545-498C-43B9-B0E1-AD00A0A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A9C7AF-012B-4BF8-BD91-93EC2244A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358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65DD9BE-7A89-40F0-908E-3BB2AF0A0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3B5675F-D43E-4CFB-A7F1-69FA0827F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CD0059-874F-4D50-80BD-17D69A05E1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725E0-A1EF-44D5-AFDC-D751C786A541}" type="datetime1">
              <a:rPr lang="pt-BR" smtClean="0"/>
              <a:t>21/03/2024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A43CFB-612C-4B95-8A13-1410A9215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IGREJA - ASSEMBLEIA DE DEUS DE JUNDIAÍ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B48239-3EF7-4AFA-B60C-05BBE8DCD3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69713-EB6E-4AEC-B146-14689E5DE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77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google.com.br/url?sa=i&amp;rct=j&amp;q=&amp;esrc=s&amp;source=images&amp;cd=&amp;cad=rja&amp;uact=8&amp;ved=2ahUKEwiBmfKKpa3hAhWbILkGHdnODKcQjRx6BAgBEAU&amp;url=http%3A%2F%2Fblog.lamallemagique.com.br%2Fbrinquedos-e-brincadeiras-para-criancas-de-0-2-anos%2F&amp;psig=AOvVaw1BxTZXDj1l6jBiFQ37nDbE&amp;ust=155413993344991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google.com.br/url?sa=i&amp;rct=j&amp;q=&amp;esrc=s&amp;source=images&amp;cd=&amp;cad=rja&amp;uact=8&amp;ved=2ahUKEwiSutmbpq3hAhV9IrkGHeA6CIwQjRx6BAgBEAU&amp;url=http%3A%2F%2Fblog.lamallemagique.com.br%2Fbrinquedos-e-brincadeiras-para-criancas-de-0-2-anos%2F&amp;psig=AOvVaw1BxTZXDj1l6jBiFQ37nDbE&amp;ust=1554139933449913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Even more puzzle pieces with brains">
            <a:extLst>
              <a:ext uri="{FF2B5EF4-FFF2-40B4-BE49-F238E27FC236}">
                <a16:creationId xmlns:a16="http://schemas.microsoft.com/office/drawing/2014/main" id="{36526BB3-7277-5B37-F559-DE0BFC44B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6977" r="-1" b="11100"/>
          <a:stretch/>
        </p:blipFill>
        <p:spPr bwMode="auto">
          <a:xfrm>
            <a:off x="20" y="10"/>
            <a:ext cx="86684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tx1"/>
              </a:gs>
              <a:gs pos="35000">
                <a:schemeClr val="tx1">
                  <a:alpha val="76000"/>
                </a:schemeClr>
              </a:gs>
              <a:gs pos="19000">
                <a:schemeClr val="tx1">
                  <a:alpha val="4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8AF641-59C0-45CC-FA8B-F5342E3B1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3174" y="2718054"/>
            <a:ext cx="5161600" cy="3207258"/>
          </a:xfrm>
        </p:spPr>
        <p:txBody>
          <a:bodyPr anchor="t">
            <a:normAutofit fontScale="92500"/>
          </a:bodyPr>
          <a:lstStyle/>
          <a:p>
            <a:pPr marL="0" indent="0" algn="ctr">
              <a:buNone/>
            </a:pPr>
            <a:r>
              <a:rPr lang="pt-B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Integrando e Incluindo pessoas do Transtorno do Espectro Autista, TDAH e outros transtornos do neurodesenvolvimento na igreja.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527A293-A8C5-DBCA-DCC3-A000D42D44AC}"/>
              </a:ext>
            </a:extLst>
          </p:cNvPr>
          <p:cNvSpPr txBox="1"/>
          <p:nvPr/>
        </p:nvSpPr>
        <p:spPr>
          <a:xfrm>
            <a:off x="7441661" y="1108953"/>
            <a:ext cx="4230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pt-BR" sz="3600" b="0" i="0" cap="all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ASSEMBLEIA DE DEUS DE JUNDIAÍ</a:t>
            </a:r>
          </a:p>
        </p:txBody>
      </p:sp>
      <p:sp>
        <p:nvSpPr>
          <p:cNvPr id="14" name="Espaço Reservado para Rodapé 13">
            <a:extLst>
              <a:ext uri="{FF2B5EF4-FFF2-40B4-BE49-F238E27FC236}">
                <a16:creationId xmlns:a16="http://schemas.microsoft.com/office/drawing/2014/main" id="{D037914B-79CE-65A2-B4B2-AC61CE9C0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1850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44F25FF-7ADB-48CD-F188-8475F5DA0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5" y="703384"/>
            <a:ext cx="3869934" cy="5355771"/>
          </a:xfrm>
        </p:spPr>
        <p:txBody>
          <a:bodyPr>
            <a:normAutofit/>
          </a:bodyPr>
          <a:lstStyle/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ENSINO CRISTÃO PARA ALUNOS COM NECESSIDADES ESPECIAIS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FCBC5366-F99F-FF57-B6E3-44A2440DB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>
                <a:latin typeface="Arial Narrow" panose="020B0606020202030204" pitchFamily="34" charset="0"/>
              </a:rPr>
              <a:t>Giany Ghattas</a:t>
            </a:r>
          </a:p>
          <a:p>
            <a:pPr marL="0" indent="0">
              <a:buNone/>
            </a:pPr>
            <a:r>
              <a:rPr lang="pt-BR" dirty="0">
                <a:latin typeface="Arial Narrow" panose="020B0606020202030204" pitchFamily="34" charset="0"/>
              </a:rPr>
              <a:t>Psicóloga/Pedagoga.</a:t>
            </a:r>
          </a:p>
          <a:p>
            <a:pPr marL="0" indent="0">
              <a:buNone/>
            </a:pPr>
            <a:r>
              <a:rPr lang="pt-BR" dirty="0">
                <a:latin typeface="Arial Narrow" panose="020B0606020202030204" pitchFamily="34" charset="0"/>
              </a:rPr>
              <a:t>Especialista em Neuropsicologia, Neuroeducação, Psicopedagogia e Docência do Ens. Superior.</a:t>
            </a:r>
          </a:p>
          <a:p>
            <a:pPr marL="0" indent="0">
              <a:buNone/>
            </a:pPr>
            <a:r>
              <a:rPr lang="pt-BR" dirty="0">
                <a:latin typeface="Arial Narrow" panose="020B0606020202030204" pitchFamily="34" charset="0"/>
              </a:rPr>
              <a:t>ghattasgiany@gmail.com 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0EEBC4-77EB-375E-51AD-B6C0832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276921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Oval 1040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2" name="Oval 1041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3" name="Oval 1042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0" name="Straight Connector 1049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Straight Connector 1050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8" name="Picture 4" descr="Você sabe o que é inclusão? - Guiaderodas">
            <a:extLst>
              <a:ext uri="{FF2B5EF4-FFF2-40B4-BE49-F238E27FC236}">
                <a16:creationId xmlns:a16="http://schemas.microsoft.com/office/drawing/2014/main" id="{1456B841-41DC-BE34-A4CB-32BA307AE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9" r="1" b="9792"/>
          <a:stretch/>
        </p:blipFill>
        <p:spPr bwMode="auto">
          <a:xfrm>
            <a:off x="626590" y="317578"/>
            <a:ext cx="10851111" cy="35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3" name="Group 1052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1054" name="Straight Connector 1053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Connector 1054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Straight Connector 1055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1" name="Group 1060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Straight Connector 1063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5" name="Straight Connector 1064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9B65AB-6306-7DD9-0C42-2EE899926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457" y="3826015"/>
            <a:ext cx="11708747" cy="2321727"/>
          </a:xfrm>
          <a:noFill/>
        </p:spPr>
        <p:txBody>
          <a:bodyPr anchor="t">
            <a:noAutofit/>
          </a:bodyPr>
          <a:lstStyle/>
          <a:p>
            <a:pPr marL="0" indent="0" algn="ctr">
              <a:buNone/>
            </a:pPr>
            <a:r>
              <a:rPr lang="pt-BR" sz="5400" dirty="0">
                <a:solidFill>
                  <a:schemeClr val="bg1"/>
                </a:solidFill>
              </a:rPr>
              <a:t>" Ora, vós sois o Corpo de Cristo, e cada pessoa entre vós, individualmente, é membro desse Corpo" </a:t>
            </a:r>
            <a:r>
              <a:rPr lang="pt-BR" sz="4800" dirty="0">
                <a:solidFill>
                  <a:schemeClr val="bg1"/>
                </a:solidFill>
              </a:rPr>
              <a:t>1 Co 12.27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33F25E3-FFC7-0F6F-C378-74BEFB27F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183114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C69766-3FBA-6252-B81C-317AC9EC2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8915F68-6EEA-780C-E30F-3BDDC1292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C3DD7FCC-D4C3-CCAD-5E4B-F365657B9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BF1D952B-4113-75B0-BB62-18C8D00E8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445499E6-9638-CB68-B2EF-029680EDA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7FE32184-AE95-38D9-FEB4-11A11C8654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23AFF620-106A-9CE7-01F6-A93E52FADF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Oval 1040">
              <a:extLst>
                <a:ext uri="{FF2B5EF4-FFF2-40B4-BE49-F238E27FC236}">
                  <a16:creationId xmlns:a16="http://schemas.microsoft.com/office/drawing/2014/main" id="{62307EC7-C624-F2CA-9555-F76B8F9B38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2" name="Oval 1041">
              <a:extLst>
                <a:ext uri="{FF2B5EF4-FFF2-40B4-BE49-F238E27FC236}">
                  <a16:creationId xmlns:a16="http://schemas.microsoft.com/office/drawing/2014/main" id="{36458BB0-FDC1-5DF8-2EF6-5FAA55B64A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3" name="Oval 1042">
              <a:extLst>
                <a:ext uri="{FF2B5EF4-FFF2-40B4-BE49-F238E27FC236}">
                  <a16:creationId xmlns:a16="http://schemas.microsoft.com/office/drawing/2014/main" id="{C9E0C691-1884-CE63-6B46-F3DDD85F8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71827CD-1429-B759-455F-EEE7EFA92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5DE4B92F-2B7A-7E3D-292E-A9AE46341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5A13ECB8-89A5-2E64-D023-9E7D9227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00733901-4A84-C137-B3CC-D75D040DE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0" name="Straight Connector 1049">
              <a:extLst>
                <a:ext uri="{FF2B5EF4-FFF2-40B4-BE49-F238E27FC236}">
                  <a16:creationId xmlns:a16="http://schemas.microsoft.com/office/drawing/2014/main" id="{B79E60B8-3560-60D8-6510-EE73E9CDE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Straight Connector 1050">
              <a:extLst>
                <a:ext uri="{FF2B5EF4-FFF2-40B4-BE49-F238E27FC236}">
                  <a16:creationId xmlns:a16="http://schemas.microsoft.com/office/drawing/2014/main" id="{717D34E0-ED50-BADA-3E49-3E46085E27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8" name="Picture 4" descr="Você sabe o que é inclusão? - Guiaderodas">
            <a:extLst>
              <a:ext uri="{FF2B5EF4-FFF2-40B4-BE49-F238E27FC236}">
                <a16:creationId xmlns:a16="http://schemas.microsoft.com/office/drawing/2014/main" id="{52C846DD-389B-9AD9-D6AC-4F2B80580A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9" r="1" b="9792"/>
          <a:stretch/>
        </p:blipFill>
        <p:spPr bwMode="auto">
          <a:xfrm>
            <a:off x="626590" y="317578"/>
            <a:ext cx="10851111" cy="35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3" name="Group 1052">
            <a:extLst>
              <a:ext uri="{FF2B5EF4-FFF2-40B4-BE49-F238E27FC236}">
                <a16:creationId xmlns:a16="http://schemas.microsoft.com/office/drawing/2014/main" id="{1EB23078-E258-F13B-9CF8-2BB3D6A61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1054" name="Straight Connector 1053">
              <a:extLst>
                <a:ext uri="{FF2B5EF4-FFF2-40B4-BE49-F238E27FC236}">
                  <a16:creationId xmlns:a16="http://schemas.microsoft.com/office/drawing/2014/main" id="{7982E591-89E2-1BA0-B160-BCB36BA05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Connector 1054">
              <a:extLst>
                <a:ext uri="{FF2B5EF4-FFF2-40B4-BE49-F238E27FC236}">
                  <a16:creationId xmlns:a16="http://schemas.microsoft.com/office/drawing/2014/main" id="{9B0692C8-B2E7-0662-9C71-38D86793A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Straight Connector 1055">
              <a:extLst>
                <a:ext uri="{FF2B5EF4-FFF2-40B4-BE49-F238E27FC236}">
                  <a16:creationId xmlns:a16="http://schemas.microsoft.com/office/drawing/2014/main" id="{2DFC611A-AD68-F758-7E1A-6CAE501455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>
              <a:extLst>
                <a:ext uri="{FF2B5EF4-FFF2-40B4-BE49-F238E27FC236}">
                  <a16:creationId xmlns:a16="http://schemas.microsoft.com/office/drawing/2014/main" id="{840CD7C1-64C8-29BB-5AD4-E7BCD6DFB6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BBCC33CB-0D57-C1B2-8B6F-DBB78622D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1" name="Group 1060">
            <a:extLst>
              <a:ext uri="{FF2B5EF4-FFF2-40B4-BE49-F238E27FC236}">
                <a16:creationId xmlns:a16="http://schemas.microsoft.com/office/drawing/2014/main" id="{B7CBF49E-29C6-9139-37A5-EAF3E3F25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181CB495-8164-A3DB-12BF-24C6F828D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2ECFA019-E597-A215-7A4A-251D3CE244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Straight Connector 1063">
              <a:extLst>
                <a:ext uri="{FF2B5EF4-FFF2-40B4-BE49-F238E27FC236}">
                  <a16:creationId xmlns:a16="http://schemas.microsoft.com/office/drawing/2014/main" id="{3568DA8F-7DE4-9CCC-F04C-CEBA0F5006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5" name="Straight Connector 1064">
              <a:extLst>
                <a:ext uri="{FF2B5EF4-FFF2-40B4-BE49-F238E27FC236}">
                  <a16:creationId xmlns:a16="http://schemas.microsoft.com/office/drawing/2014/main" id="{5C436DBB-506B-C4EC-0524-F794FA5F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73B673-D9EE-040D-0C52-4A15A59B7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90" y="4468476"/>
            <a:ext cx="10533595" cy="1679266"/>
          </a:xfrm>
          <a:noFill/>
        </p:spPr>
        <p:txBody>
          <a:bodyPr anchor="t">
            <a:noAutofit/>
          </a:bodyPr>
          <a:lstStyle/>
          <a:p>
            <a:pPr marL="0" indent="0" algn="ctr">
              <a:buNone/>
            </a:pPr>
            <a:r>
              <a:rPr lang="pt-BR" sz="6000" dirty="0">
                <a:solidFill>
                  <a:schemeClr val="bg1"/>
                </a:solidFill>
              </a:rPr>
              <a:t>A INCLUSÃO É um Grande desafio para as igrejas!</a:t>
            </a:r>
          </a:p>
          <a:p>
            <a:pPr marL="0" indent="0" algn="ctr">
              <a:buNone/>
            </a:pPr>
            <a:endParaRPr lang="pt-BR" sz="6000" dirty="0">
              <a:solidFill>
                <a:schemeClr val="bg1"/>
              </a:solidFill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25F80B3-496E-72F8-7EBC-76E5AC3E8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31866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 Igreja nos convida a conhecer mais a fundo Bíblia - SSVP | CMBH">
            <a:extLst>
              <a:ext uri="{FF2B5EF4-FFF2-40B4-BE49-F238E27FC236}">
                <a16:creationId xmlns:a16="http://schemas.microsoft.com/office/drawing/2014/main" id="{64F9E237-A234-1CD3-A108-FB9CBA655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90" b="14204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3D4292-48D0-8E04-B66D-030DF7967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466" y="3891064"/>
            <a:ext cx="11196929" cy="231447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4000" kern="0" spc="-3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pt-BR" sz="4000" kern="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NCLUSÃO NA IGREJA</a:t>
            </a:r>
            <a:r>
              <a:rPr lang="pt-BR" sz="4400" kern="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É dar oportunidade PARA TODOS aprenderem a palavra e cultuarem a </a:t>
            </a:r>
            <a:r>
              <a:rPr lang="pt-BR" sz="4400" b="1" kern="0" spc="-30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DEUS.</a:t>
            </a:r>
            <a:endParaRPr lang="pt-BR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D6FBCFD-FFAC-9B13-E94A-90FD8065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2046341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Você sabe o que é inclusão? - Guiaderodas">
            <a:extLst>
              <a:ext uri="{FF2B5EF4-FFF2-40B4-BE49-F238E27FC236}">
                <a16:creationId xmlns:a16="http://schemas.microsoft.com/office/drawing/2014/main" id="{FF24CD40-442C-6700-77D5-B6CEE2CB63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5" b="11758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0858DE-234A-8886-D484-0E883BBB1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8" y="3752850"/>
            <a:ext cx="11448138" cy="245268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6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 épocas remotas, principalmente nas sociedades greco-romanas, toda criança que possuía deficiência física, cognitiva ou sensorial eram rejeitas. </a:t>
            </a:r>
          </a:p>
          <a:p>
            <a:pPr marL="0" indent="0" algn="ctr">
              <a:buNone/>
            </a:pPr>
            <a:r>
              <a:rPr lang="pt-BR" sz="36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Muitas eram abandonadas, e outras até mortas.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EF613A7D-FC6C-7165-FFAD-60E6C121F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2541484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Você sabe o que é inclusão? - Guiaderodas">
            <a:extLst>
              <a:ext uri="{FF2B5EF4-FFF2-40B4-BE49-F238E27FC236}">
                <a16:creationId xmlns:a16="http://schemas.microsoft.com/office/drawing/2014/main" id="{6AB6A319-1728-692A-B655-8E99A10CC7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5" b="11758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94A934-2414-58A8-DD7C-8DBDA79E8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466" y="3752850"/>
            <a:ext cx="11196929" cy="281332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pessoas com deficiência (PCD) representam uma parcela significativa da população mundial, mas continuam sendo um dos grupos mais marginalizados, vulneráveis e excluídos. Em 2019, a Pesquisa Nacional de Saúde, em um levantamento realizado pelo Instituto Brasileiro de Geografia e Estatística (IBGE) em parceria com o Ministério da Saúde, apontou que 17,3 milhões de brasileiros acima de 2 anos (ou 8,4% da população) têm algum tipo de deficiência. </a:t>
            </a:r>
          </a:p>
          <a:p>
            <a:pPr marL="0" indent="0" algn="ctr">
              <a:buNone/>
            </a:pPr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faixa etária acima de 60 anos, a proporção é de 1 a cada 4 pessoas.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3B1F15C1-34F1-90E9-50E0-4004033D6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2181222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Você sabe o que é inclusão? - Guiaderodas">
            <a:extLst>
              <a:ext uri="{FF2B5EF4-FFF2-40B4-BE49-F238E27FC236}">
                <a16:creationId xmlns:a16="http://schemas.microsoft.com/office/drawing/2014/main" id="{6866F5C4-7AF1-9770-FFC8-EC49CDFBC4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5" b="11758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A3F386-EEA2-A18D-44A2-752290D79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112" y="3752850"/>
            <a:ext cx="11478283" cy="245268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Hoje prevalece o entendimento de que a deficiência não é apenas uma condição individual, mas também, e principalmente, um problema socialmente criado, quando, por ação ou omissão, a sociedade dificulta ou impede a pessoa com deficiência de se integrar à vida coletiva e exercer os seus direitos de cidadão</a:t>
            </a:r>
            <a:r>
              <a:rPr lang="pt-BR" sz="32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75660D8-27FA-7B42-F949-54563AB79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lumMod val="75000"/>
                    <a:lumOff val="25000"/>
                  </a:schemeClr>
                </a:solidFill>
              </a:rPr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2429582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Você sabe o que é inclusão? - Guiaderodas">
            <a:extLst>
              <a:ext uri="{FF2B5EF4-FFF2-40B4-BE49-F238E27FC236}">
                <a16:creationId xmlns:a16="http://schemas.microsoft.com/office/drawing/2014/main" id="{D273772C-7800-A1A7-619D-AE7A110E8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5" b="11758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4B7FA4-DEC7-1CE8-4F3C-DF45DADD3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3752850"/>
            <a:ext cx="11367751" cy="2603500"/>
          </a:xfrm>
        </p:spPr>
        <p:txBody>
          <a:bodyPr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pt-BR" sz="36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expressão que utilizamos hoje foi consagrada em 2006, pela Convenção sobre os Direitos das Pessoas com Deficiência, da Organização das Nações Unidas (ONU). </a:t>
            </a:r>
          </a:p>
          <a:p>
            <a:pPr marL="0" indent="0" algn="ctr">
              <a:buNone/>
            </a:pPr>
            <a:endParaRPr lang="pt-BR" sz="36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t-BR" sz="36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“Pessoa com deficiência” (ou sua abreviação PCD) transmite a ideia de que a deficiência integra o corpo de alguém que é, antes de tudo, uma pessoa humana.</a:t>
            </a:r>
          </a:p>
          <a:p>
            <a:pPr marL="0" indent="0">
              <a:buNone/>
            </a:pPr>
            <a:br>
              <a:rPr lang="pt-BR" sz="1800" b="1" i="0" dirty="0">
                <a:effectLst/>
                <a:latin typeface="Libre Baskerville" panose="020F0502020204030204" pitchFamily="2" charset="0"/>
              </a:rPr>
            </a:br>
            <a:endParaRPr lang="pt-BR" sz="1800" dirty="0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C62701F-5684-F490-4C04-C0ADE16F3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lumMod val="75000"/>
                    <a:lumOff val="25000"/>
                  </a:schemeClr>
                </a:solidFill>
              </a:rPr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283290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2" descr="Autismo em alta: Uma epidemia de necessidades">
            <a:extLst>
              <a:ext uri="{FF2B5EF4-FFF2-40B4-BE49-F238E27FC236}">
                <a16:creationId xmlns:a16="http://schemas.microsoft.com/office/drawing/2014/main" id="{96F34D8C-17E7-0C9C-0F8F-5C72A560F6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F963334-C33F-AF5A-95DA-49B9A0B0B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868369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B79389C7-84B7-9F63-2C80-2E6C03619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70" y="608141"/>
            <a:ext cx="4328366" cy="564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9B991AFC-21D0-28BD-C527-F66B1B56F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64608" y="74723"/>
            <a:ext cx="1821184" cy="2084383"/>
            <a:chOff x="10264608" y="74723"/>
            <a:chExt cx="1821184" cy="2084383"/>
          </a:xfrm>
        </p:grpSpPr>
        <p:sp>
          <p:nvSpPr>
            <p:cNvPr id="2058" name="Freeform: Shape 2057">
              <a:extLst>
                <a:ext uri="{FF2B5EF4-FFF2-40B4-BE49-F238E27FC236}">
                  <a16:creationId xmlns:a16="http://schemas.microsoft.com/office/drawing/2014/main" id="{D4420C61-30B9-D26F-6720-C32154CA3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1465047" flipV="1">
              <a:off x="11636678" y="400406"/>
              <a:ext cx="413532" cy="368654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760044"/>
                <a:gd name="connsiteY0" fmla="*/ 300 h 4964247"/>
                <a:gd name="connsiteX1" fmla="*/ 3813909 w 4760044"/>
                <a:gd name="connsiteY1" fmla="*/ 619239 h 4964247"/>
                <a:gd name="connsiteX2" fmla="*/ 4735908 w 4760044"/>
                <a:gd name="connsiteY2" fmla="*/ 1906206 h 4964247"/>
                <a:gd name="connsiteX3" fmla="*/ 4451030 w 4760044"/>
                <a:gd name="connsiteY3" fmla="*/ 3809387 h 4964247"/>
                <a:gd name="connsiteX4" fmla="*/ 3419865 w 4760044"/>
                <a:gd name="connsiteY4" fmla="*/ 4845155 h 4964247"/>
                <a:gd name="connsiteX5" fmla="*/ 1074535 w 4760044"/>
                <a:gd name="connsiteY5" fmla="*/ 4657536 h 4964247"/>
                <a:gd name="connsiteX6" fmla="*/ 33359 w 4760044"/>
                <a:gd name="connsiteY6" fmla="*/ 2995965 h 4964247"/>
                <a:gd name="connsiteX7" fmla="*/ 592137 w 4760044"/>
                <a:gd name="connsiteY7" fmla="*/ 806156 h 4964247"/>
                <a:gd name="connsiteX8" fmla="*/ 2649000 w 4760044"/>
                <a:gd name="connsiteY8" fmla="*/ 300 h 4964247"/>
                <a:gd name="connsiteX0" fmla="*/ 2649000 w 4849477"/>
                <a:gd name="connsiteY0" fmla="*/ -2 h 4963945"/>
                <a:gd name="connsiteX1" fmla="*/ 4735908 w 4849477"/>
                <a:gd name="connsiteY1" fmla="*/ 1905904 h 4963945"/>
                <a:gd name="connsiteX2" fmla="*/ 4451030 w 4849477"/>
                <a:gd name="connsiteY2" fmla="*/ 3809085 h 4963945"/>
                <a:gd name="connsiteX3" fmla="*/ 3419865 w 4849477"/>
                <a:gd name="connsiteY3" fmla="*/ 4844853 h 4963945"/>
                <a:gd name="connsiteX4" fmla="*/ 1074535 w 4849477"/>
                <a:gd name="connsiteY4" fmla="*/ 4657234 h 4963945"/>
                <a:gd name="connsiteX5" fmla="*/ 33359 w 4849477"/>
                <a:gd name="connsiteY5" fmla="*/ 2995663 h 4963945"/>
                <a:gd name="connsiteX6" fmla="*/ 592137 w 4849477"/>
                <a:gd name="connsiteY6" fmla="*/ 805854 h 4963945"/>
                <a:gd name="connsiteX7" fmla="*/ 2649000 w 4849477"/>
                <a:gd name="connsiteY7" fmla="*/ -2 h 4963945"/>
                <a:gd name="connsiteX0" fmla="*/ 2649000 w 4859466"/>
                <a:gd name="connsiteY0" fmla="*/ -2 h 5536260"/>
                <a:gd name="connsiteX1" fmla="*/ 4735908 w 4859466"/>
                <a:gd name="connsiteY1" fmla="*/ 1905904 h 5536260"/>
                <a:gd name="connsiteX2" fmla="*/ 4451030 w 4859466"/>
                <a:gd name="connsiteY2" fmla="*/ 3809085 h 5536260"/>
                <a:gd name="connsiteX3" fmla="*/ 3067466 w 4859466"/>
                <a:gd name="connsiteY3" fmla="*/ 5491001 h 5536260"/>
                <a:gd name="connsiteX4" fmla="*/ 1074535 w 4859466"/>
                <a:gd name="connsiteY4" fmla="*/ 4657234 h 5536260"/>
                <a:gd name="connsiteX5" fmla="*/ 33359 w 4859466"/>
                <a:gd name="connsiteY5" fmla="*/ 2995663 h 5536260"/>
                <a:gd name="connsiteX6" fmla="*/ 592137 w 4859466"/>
                <a:gd name="connsiteY6" fmla="*/ 805854 h 5536260"/>
                <a:gd name="connsiteX7" fmla="*/ 2649000 w 4859466"/>
                <a:gd name="connsiteY7" fmla="*/ -2 h 5536260"/>
                <a:gd name="connsiteX0" fmla="*/ 2780481 w 4861205"/>
                <a:gd name="connsiteY0" fmla="*/ -2 h 5864449"/>
                <a:gd name="connsiteX1" fmla="*/ 4737647 w 4861205"/>
                <a:gd name="connsiteY1" fmla="*/ 2234093 h 5864449"/>
                <a:gd name="connsiteX2" fmla="*/ 4452769 w 4861205"/>
                <a:gd name="connsiteY2" fmla="*/ 4137274 h 5864449"/>
                <a:gd name="connsiteX3" fmla="*/ 3069205 w 4861205"/>
                <a:gd name="connsiteY3" fmla="*/ 5819190 h 5864449"/>
                <a:gd name="connsiteX4" fmla="*/ 1076274 w 4861205"/>
                <a:gd name="connsiteY4" fmla="*/ 4985423 h 5864449"/>
                <a:gd name="connsiteX5" fmla="*/ 35098 w 4861205"/>
                <a:gd name="connsiteY5" fmla="*/ 3323852 h 5864449"/>
                <a:gd name="connsiteX6" fmla="*/ 593876 w 4861205"/>
                <a:gd name="connsiteY6" fmla="*/ 1134043 h 5864449"/>
                <a:gd name="connsiteX7" fmla="*/ 2780481 w 4861205"/>
                <a:gd name="connsiteY7" fmla="*/ -2 h 586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1205" h="5864449">
                  <a:moveTo>
                    <a:pt x="2780481" y="-2"/>
                  </a:moveTo>
                  <a:cubicBezTo>
                    <a:pt x="3471109" y="183340"/>
                    <a:pt x="4437309" y="1599245"/>
                    <a:pt x="4737647" y="2234093"/>
                  </a:cubicBezTo>
                  <a:cubicBezTo>
                    <a:pt x="5037985" y="2868941"/>
                    <a:pt x="4730843" y="3539758"/>
                    <a:pt x="4452769" y="4137274"/>
                  </a:cubicBezTo>
                  <a:cubicBezTo>
                    <a:pt x="4174695" y="4734790"/>
                    <a:pt x="3382031" y="5704221"/>
                    <a:pt x="3069205" y="5819190"/>
                  </a:cubicBezTo>
                  <a:cubicBezTo>
                    <a:pt x="2358359" y="6040255"/>
                    <a:pt x="1581959" y="5401313"/>
                    <a:pt x="1076274" y="4985423"/>
                  </a:cubicBezTo>
                  <a:cubicBezTo>
                    <a:pt x="570590" y="4569533"/>
                    <a:pt x="146935" y="3953087"/>
                    <a:pt x="35098" y="3323852"/>
                  </a:cubicBezTo>
                  <a:cubicBezTo>
                    <a:pt x="-92687" y="2646770"/>
                    <a:pt x="136312" y="1688019"/>
                    <a:pt x="593876" y="1134043"/>
                  </a:cubicBezTo>
                  <a:cubicBezTo>
                    <a:pt x="1051440" y="580067"/>
                    <a:pt x="2127808" y="30746"/>
                    <a:pt x="2780481" y="-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59" name="Freeform: Shape 2058">
              <a:extLst>
                <a:ext uri="{FF2B5EF4-FFF2-40B4-BE49-F238E27FC236}">
                  <a16:creationId xmlns:a16="http://schemas.microsoft.com/office/drawing/2014/main" id="{38505720-2558-A390-8612-99A55D48F4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7320892">
              <a:off x="11193220" y="1266534"/>
              <a:ext cx="1341234" cy="443910"/>
            </a:xfrm>
            <a:custGeom>
              <a:avLst/>
              <a:gdLst>
                <a:gd name="connsiteX0" fmla="*/ 0 w 1341234"/>
                <a:gd name="connsiteY0" fmla="*/ 254220 h 443910"/>
                <a:gd name="connsiteX1" fmla="*/ 406601 w 1341234"/>
                <a:gd name="connsiteY1" fmla="*/ 0 h 443910"/>
                <a:gd name="connsiteX2" fmla="*/ 457611 w 1341234"/>
                <a:gd name="connsiteY2" fmla="*/ 13676 h 443910"/>
                <a:gd name="connsiteX3" fmla="*/ 1341234 w 1341234"/>
                <a:gd name="connsiteY3" fmla="*/ 259580 h 443910"/>
                <a:gd name="connsiteX4" fmla="*/ 1301190 w 1341234"/>
                <a:gd name="connsiteY4" fmla="*/ 443736 h 443910"/>
                <a:gd name="connsiteX5" fmla="*/ 359344 w 1341234"/>
                <a:gd name="connsiteY5" fmla="*/ 311216 h 443910"/>
                <a:gd name="connsiteX6" fmla="*/ 47147 w 1341234"/>
                <a:gd name="connsiteY6" fmla="*/ 262014 h 44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1234" h="443910">
                  <a:moveTo>
                    <a:pt x="0" y="254220"/>
                  </a:moveTo>
                  <a:lnTo>
                    <a:pt x="406601" y="0"/>
                  </a:lnTo>
                  <a:lnTo>
                    <a:pt x="457611" y="13676"/>
                  </a:lnTo>
                  <a:cubicBezTo>
                    <a:pt x="858001" y="120586"/>
                    <a:pt x="1311317" y="239969"/>
                    <a:pt x="1341234" y="259580"/>
                  </a:cubicBezTo>
                  <a:cubicBezTo>
                    <a:pt x="1337155" y="299693"/>
                    <a:pt x="1315377" y="449736"/>
                    <a:pt x="1301190" y="443736"/>
                  </a:cubicBezTo>
                  <a:cubicBezTo>
                    <a:pt x="1267732" y="445553"/>
                    <a:pt x="557777" y="378967"/>
                    <a:pt x="359344" y="311216"/>
                  </a:cubicBezTo>
                  <a:cubicBezTo>
                    <a:pt x="245881" y="291075"/>
                    <a:pt x="140295" y="276238"/>
                    <a:pt x="47147" y="26201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60" name="Freeform: Shape 2059">
              <a:extLst>
                <a:ext uri="{FF2B5EF4-FFF2-40B4-BE49-F238E27FC236}">
                  <a16:creationId xmlns:a16="http://schemas.microsoft.com/office/drawing/2014/main" id="{F720743B-9C97-37DF-D56A-D2A9E750BD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7320892">
              <a:off x="11193220" y="1266534"/>
              <a:ext cx="1341234" cy="443910"/>
            </a:xfrm>
            <a:custGeom>
              <a:avLst/>
              <a:gdLst>
                <a:gd name="connsiteX0" fmla="*/ 0 w 1341234"/>
                <a:gd name="connsiteY0" fmla="*/ 254220 h 443910"/>
                <a:gd name="connsiteX1" fmla="*/ 406601 w 1341234"/>
                <a:gd name="connsiteY1" fmla="*/ 0 h 443910"/>
                <a:gd name="connsiteX2" fmla="*/ 457611 w 1341234"/>
                <a:gd name="connsiteY2" fmla="*/ 13676 h 443910"/>
                <a:gd name="connsiteX3" fmla="*/ 1341234 w 1341234"/>
                <a:gd name="connsiteY3" fmla="*/ 259580 h 443910"/>
                <a:gd name="connsiteX4" fmla="*/ 1301190 w 1341234"/>
                <a:gd name="connsiteY4" fmla="*/ 443736 h 443910"/>
                <a:gd name="connsiteX5" fmla="*/ 359344 w 1341234"/>
                <a:gd name="connsiteY5" fmla="*/ 311216 h 443910"/>
                <a:gd name="connsiteX6" fmla="*/ 47147 w 1341234"/>
                <a:gd name="connsiteY6" fmla="*/ 262014 h 44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1234" h="443910">
                  <a:moveTo>
                    <a:pt x="0" y="254220"/>
                  </a:moveTo>
                  <a:lnTo>
                    <a:pt x="406601" y="0"/>
                  </a:lnTo>
                  <a:lnTo>
                    <a:pt x="457611" y="13676"/>
                  </a:lnTo>
                  <a:cubicBezTo>
                    <a:pt x="858001" y="120586"/>
                    <a:pt x="1311317" y="239969"/>
                    <a:pt x="1341234" y="259580"/>
                  </a:cubicBezTo>
                  <a:cubicBezTo>
                    <a:pt x="1337155" y="299693"/>
                    <a:pt x="1315377" y="449736"/>
                    <a:pt x="1301190" y="443736"/>
                  </a:cubicBezTo>
                  <a:cubicBezTo>
                    <a:pt x="1267732" y="445553"/>
                    <a:pt x="557777" y="378967"/>
                    <a:pt x="359344" y="311216"/>
                  </a:cubicBezTo>
                  <a:cubicBezTo>
                    <a:pt x="245881" y="291075"/>
                    <a:pt x="140295" y="276238"/>
                    <a:pt x="47147" y="262014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61" name="Freeform: Shape 2060">
              <a:extLst>
                <a:ext uri="{FF2B5EF4-FFF2-40B4-BE49-F238E27FC236}">
                  <a16:creationId xmlns:a16="http://schemas.microsoft.com/office/drawing/2014/main" id="{39C3539A-A126-556F-3B61-690C785C7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9842612" flipH="1" flipV="1">
              <a:off x="10264608" y="74723"/>
              <a:ext cx="1083994" cy="1037613"/>
            </a:xfrm>
            <a:custGeom>
              <a:avLst/>
              <a:gdLst>
                <a:gd name="connsiteX0" fmla="*/ 886520 w 1083994"/>
                <a:gd name="connsiteY0" fmla="*/ 0 h 1037613"/>
                <a:gd name="connsiteX1" fmla="*/ 990233 w 1083994"/>
                <a:gd name="connsiteY1" fmla="*/ 29654 h 1037613"/>
                <a:gd name="connsiteX2" fmla="*/ 993535 w 1083994"/>
                <a:gd name="connsiteY2" fmla="*/ 43082 h 1037613"/>
                <a:gd name="connsiteX3" fmla="*/ 1051675 w 1083994"/>
                <a:gd name="connsiteY3" fmla="*/ 356973 h 1037613"/>
                <a:gd name="connsiteX4" fmla="*/ 1083975 w 1083994"/>
                <a:gd name="connsiteY4" fmla="*/ 602023 h 1037613"/>
                <a:gd name="connsiteX5" fmla="*/ 966613 w 1083994"/>
                <a:gd name="connsiteY5" fmla="*/ 901753 h 1037613"/>
                <a:gd name="connsiteX6" fmla="*/ 713135 w 1083994"/>
                <a:gd name="connsiteY6" fmla="*/ 1026319 h 1037613"/>
                <a:gd name="connsiteX7" fmla="*/ 318855 w 1083994"/>
                <a:gd name="connsiteY7" fmla="*/ 989106 h 1037613"/>
                <a:gd name="connsiteX8" fmla="*/ 128776 w 1083994"/>
                <a:gd name="connsiteY8" fmla="*/ 649273 h 1037613"/>
                <a:gd name="connsiteX9" fmla="*/ 0 w 1083994"/>
                <a:gd name="connsiteY9" fmla="*/ 49738 h 1037613"/>
                <a:gd name="connsiteX10" fmla="*/ 620956 w 1083994"/>
                <a:gd name="connsiteY10" fmla="*/ 642355 h 1037613"/>
                <a:gd name="connsiteX11" fmla="*/ 886064 w 1083994"/>
                <a:gd name="connsiteY11" fmla="*/ 1039 h 1037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3994" h="1037613">
                  <a:moveTo>
                    <a:pt x="886520" y="0"/>
                  </a:moveTo>
                  <a:lnTo>
                    <a:pt x="990233" y="29654"/>
                  </a:lnTo>
                  <a:lnTo>
                    <a:pt x="993535" y="43082"/>
                  </a:lnTo>
                  <a:cubicBezTo>
                    <a:pt x="1016489" y="140998"/>
                    <a:pt x="1041157" y="264776"/>
                    <a:pt x="1051675" y="356973"/>
                  </a:cubicBezTo>
                  <a:lnTo>
                    <a:pt x="1083975" y="602023"/>
                  </a:lnTo>
                  <a:cubicBezTo>
                    <a:pt x="1084789" y="765231"/>
                    <a:pt x="1059669" y="806637"/>
                    <a:pt x="966613" y="901753"/>
                  </a:cubicBezTo>
                  <a:cubicBezTo>
                    <a:pt x="910153" y="966250"/>
                    <a:pt x="821095" y="1011760"/>
                    <a:pt x="713135" y="1026319"/>
                  </a:cubicBezTo>
                  <a:cubicBezTo>
                    <a:pt x="605175" y="1040878"/>
                    <a:pt x="416248" y="1051946"/>
                    <a:pt x="318855" y="989106"/>
                  </a:cubicBezTo>
                  <a:cubicBezTo>
                    <a:pt x="221462" y="926265"/>
                    <a:pt x="147001" y="727446"/>
                    <a:pt x="128776" y="649273"/>
                  </a:cubicBezTo>
                  <a:cubicBezTo>
                    <a:pt x="93895" y="519198"/>
                    <a:pt x="28063" y="235695"/>
                    <a:pt x="0" y="49738"/>
                  </a:cubicBezTo>
                  <a:cubicBezTo>
                    <a:pt x="152500" y="20987"/>
                    <a:pt x="429040" y="429202"/>
                    <a:pt x="620956" y="642355"/>
                  </a:cubicBezTo>
                  <a:cubicBezTo>
                    <a:pt x="695371" y="468649"/>
                    <a:pt x="814439" y="166732"/>
                    <a:pt x="886064" y="1039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62" name="Freeform: Shape 2061">
              <a:extLst>
                <a:ext uri="{FF2B5EF4-FFF2-40B4-BE49-F238E27FC236}">
                  <a16:creationId xmlns:a16="http://schemas.microsoft.com/office/drawing/2014/main" id="{E5089FB1-F28D-0DD0-436F-D094F3C823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9842612" flipH="1" flipV="1">
              <a:off x="10264609" y="74723"/>
              <a:ext cx="1083994" cy="1037611"/>
            </a:xfrm>
            <a:custGeom>
              <a:avLst/>
              <a:gdLst>
                <a:gd name="connsiteX0" fmla="*/ 886519 w 1083994"/>
                <a:gd name="connsiteY0" fmla="*/ 0 h 1037611"/>
                <a:gd name="connsiteX1" fmla="*/ 990233 w 1083994"/>
                <a:gd name="connsiteY1" fmla="*/ 29654 h 1037611"/>
                <a:gd name="connsiteX2" fmla="*/ 993535 w 1083994"/>
                <a:gd name="connsiteY2" fmla="*/ 43080 h 1037611"/>
                <a:gd name="connsiteX3" fmla="*/ 1051675 w 1083994"/>
                <a:gd name="connsiteY3" fmla="*/ 356971 h 1037611"/>
                <a:gd name="connsiteX4" fmla="*/ 1083975 w 1083994"/>
                <a:gd name="connsiteY4" fmla="*/ 602021 h 1037611"/>
                <a:gd name="connsiteX5" fmla="*/ 966613 w 1083994"/>
                <a:gd name="connsiteY5" fmla="*/ 901751 h 1037611"/>
                <a:gd name="connsiteX6" fmla="*/ 713135 w 1083994"/>
                <a:gd name="connsiteY6" fmla="*/ 1026317 h 1037611"/>
                <a:gd name="connsiteX7" fmla="*/ 318855 w 1083994"/>
                <a:gd name="connsiteY7" fmla="*/ 989104 h 1037611"/>
                <a:gd name="connsiteX8" fmla="*/ 128776 w 1083994"/>
                <a:gd name="connsiteY8" fmla="*/ 649271 h 1037611"/>
                <a:gd name="connsiteX9" fmla="*/ 0 w 1083994"/>
                <a:gd name="connsiteY9" fmla="*/ 49736 h 1037611"/>
                <a:gd name="connsiteX10" fmla="*/ 620956 w 1083994"/>
                <a:gd name="connsiteY10" fmla="*/ 642353 h 1037611"/>
                <a:gd name="connsiteX11" fmla="*/ 886064 w 1083994"/>
                <a:gd name="connsiteY11" fmla="*/ 1037 h 103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3994" h="1037611">
                  <a:moveTo>
                    <a:pt x="886519" y="0"/>
                  </a:moveTo>
                  <a:lnTo>
                    <a:pt x="990233" y="29654"/>
                  </a:lnTo>
                  <a:lnTo>
                    <a:pt x="993535" y="43080"/>
                  </a:lnTo>
                  <a:cubicBezTo>
                    <a:pt x="1016489" y="140996"/>
                    <a:pt x="1041157" y="264774"/>
                    <a:pt x="1051675" y="356971"/>
                  </a:cubicBezTo>
                  <a:lnTo>
                    <a:pt x="1083975" y="602021"/>
                  </a:lnTo>
                  <a:cubicBezTo>
                    <a:pt x="1084789" y="765229"/>
                    <a:pt x="1059669" y="806635"/>
                    <a:pt x="966613" y="901751"/>
                  </a:cubicBezTo>
                  <a:cubicBezTo>
                    <a:pt x="910153" y="966248"/>
                    <a:pt x="821095" y="1011758"/>
                    <a:pt x="713135" y="1026317"/>
                  </a:cubicBezTo>
                  <a:cubicBezTo>
                    <a:pt x="605175" y="1040876"/>
                    <a:pt x="416248" y="1051944"/>
                    <a:pt x="318855" y="989104"/>
                  </a:cubicBezTo>
                  <a:cubicBezTo>
                    <a:pt x="221462" y="926263"/>
                    <a:pt x="147001" y="727444"/>
                    <a:pt x="128776" y="649271"/>
                  </a:cubicBezTo>
                  <a:cubicBezTo>
                    <a:pt x="93895" y="519196"/>
                    <a:pt x="28063" y="235693"/>
                    <a:pt x="0" y="49736"/>
                  </a:cubicBezTo>
                  <a:cubicBezTo>
                    <a:pt x="152500" y="20985"/>
                    <a:pt x="429040" y="429200"/>
                    <a:pt x="620956" y="642353"/>
                  </a:cubicBezTo>
                  <a:cubicBezTo>
                    <a:pt x="695371" y="468647"/>
                    <a:pt x="814439" y="166730"/>
                    <a:pt x="886064" y="103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2F07B7-CEF5-7AA3-9DD6-157CD742F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4570" y="802199"/>
            <a:ext cx="6275773" cy="5367538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lnSpc>
                <a:spcPct val="170000"/>
              </a:lnSpc>
              <a:buNone/>
            </a:pPr>
            <a:r>
              <a:rPr lang="pt-BR" sz="7400" b="1" i="0" dirty="0">
                <a:latin typeface="Arial Narrow" panose="020B0606020202030204" pitchFamily="34" charset="0"/>
              </a:rPr>
              <a:t>Atualmente, segundo dados divulgados em 2023, pela primeira vez, a porcentagem de meninas de 8 anos identificadas com TEA foi superior a 1%. </a:t>
            </a:r>
          </a:p>
          <a:p>
            <a:pPr marL="0" indent="0" algn="ctr">
              <a:lnSpc>
                <a:spcPct val="170000"/>
              </a:lnSpc>
              <a:buNone/>
            </a:pPr>
            <a:endParaRPr lang="pt-BR" sz="7400" b="1" i="0" dirty="0">
              <a:latin typeface="Arial Narrow" panose="020B0606020202030204" pitchFamily="34" charset="0"/>
            </a:endParaRPr>
          </a:p>
          <a:p>
            <a:pPr marL="0" indent="0" algn="ctr">
              <a:lnSpc>
                <a:spcPct val="170000"/>
              </a:lnSpc>
              <a:buNone/>
            </a:pPr>
            <a:r>
              <a:rPr lang="pt-BR" sz="7400" b="1" i="0" dirty="0">
                <a:latin typeface="Arial Narrow" panose="020B0606020202030204" pitchFamily="34" charset="0"/>
              </a:rPr>
              <a:t>No entanto, uma realidade persiste: os meninos mantiveram quase quatro vezes mais chances de serem identificados com TEA do que as meninas</a:t>
            </a:r>
            <a:r>
              <a:rPr lang="pt-BR" sz="3600" b="0" i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.</a:t>
            </a:r>
            <a:endParaRPr lang="pt-BR" sz="3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5536BC4-87DB-55EA-6960-41F56C65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814471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1" name="Freeform: Shape 308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89" name="Isosceles Triangle 308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Prevalência de Autismo CDC Estados Unidos, até 2023">
            <a:extLst>
              <a:ext uri="{FF2B5EF4-FFF2-40B4-BE49-F238E27FC236}">
                <a16:creationId xmlns:a16="http://schemas.microsoft.com/office/drawing/2014/main" id="{2619022F-EA52-E182-60A7-FFFDFE4BB4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0670" y="602901"/>
            <a:ext cx="8990845" cy="585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1" name="Isosceles Triangle 309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F6CF5D4-6851-0655-F9B2-BC14C206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695844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A Igreja nos convida a conhecer mais a fundo Bíblia - SSVP | CMBH">
            <a:extLst>
              <a:ext uri="{FF2B5EF4-FFF2-40B4-BE49-F238E27FC236}">
                <a16:creationId xmlns:a16="http://schemas.microsoft.com/office/drawing/2014/main" id="{2FAA9ADF-135E-79BC-7AF1-F62DCAB08B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r="3284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Rectangle 51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F44575-341E-3F26-8B60-2E732403B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1186774"/>
            <a:ext cx="4576654" cy="49901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b="0" i="0" dirty="0">
                <a:effectLst/>
                <a:latin typeface="Arial Narrow" panose="020B0606020202030204" pitchFamily="34" charset="0"/>
              </a:rPr>
              <a:t>Esses dados reforçam a importância de uma maior atenção e preparo para incluir as demandas que estão crescendo. </a:t>
            </a:r>
            <a:endParaRPr lang="pt-BR" sz="4400" dirty="0">
              <a:latin typeface="Arial Narrow" panose="020B0606020202030204" pitchFamily="34" charset="0"/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EAEA56B-6C4E-E186-CED0-90259C816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934619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A42B86-9364-4909-BA37-C38698754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10" y="587830"/>
            <a:ext cx="4244635" cy="5913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kern="0" spc="-30" dirty="0">
                <a:solidFill>
                  <a:srgbClr val="222222"/>
                </a:solidFill>
                <a:effectLst/>
                <a:latin typeface="Merriweather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Infelizmente vivemos um tempo em que ainda muitas pessoas demonizam a deficiência, demonizam o autismo como se fosse resultado de pecado. </a:t>
            </a:r>
            <a:endParaRPr lang="pt-BR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6A7245F-6FAC-49C0-9CE2-69C64431E9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92" b="-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36E33589-8731-036D-5431-B913F1FB4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449888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Uma imagem contendo pessoa, homem, parede, céu&#10;&#10;Descrição gerada automaticamente">
            <a:extLst>
              <a:ext uri="{FF2B5EF4-FFF2-40B4-BE49-F238E27FC236}">
                <a16:creationId xmlns:a16="http://schemas.microsoft.com/office/drawing/2014/main" id="{454082B9-5262-2470-9014-6195312BC3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1487A9-E02E-7F54-A6D5-711EB2BDD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553" y="291830"/>
            <a:ext cx="6138153" cy="6264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000" kern="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 MINISTÉRIO PREPARADO É ESSENCIAL E fundamental, pois sem pessoas não é possível realizar nenhum trabalho na igreja.</a:t>
            </a:r>
          </a:p>
          <a:p>
            <a:pPr marL="0" indent="0" algn="ctr">
              <a:buNone/>
            </a:pPr>
            <a:r>
              <a:rPr lang="pt-BR" sz="4000" kern="0" spc="-3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Buscar um cadastro específico para que a igreja conheça as suas especificidade.  </a:t>
            </a:r>
            <a:endParaRPr lang="pt-BR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2000" dirty="0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85DC179-74FB-F314-016A-8955CCF21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86271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9DF8E6-8A4E-EAE3-73E3-1538B2219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968" y="2872899"/>
            <a:ext cx="5109210" cy="332066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200" b="0" i="0" dirty="0">
                <a:effectLst/>
                <a:latin typeface="Arial Narrow" panose="020B0606020202030204" pitchFamily="34" charset="0"/>
              </a:rPr>
              <a:t>O Transtorno do Déficit de Atenção com Hiperatividade (TDAH) é uma condição do neurodesenvolvimento que afeta cerca de 2 milhões de pessoas no Brasil, segundo dados da Associação Brasileira do Déficit de Atenção (ABDA).</a:t>
            </a:r>
            <a:endParaRPr lang="pt-BR" sz="3200" dirty="0">
              <a:latin typeface="Arial Narrow" panose="020B0606020202030204" pitchFamily="34" charset="0"/>
            </a:endParaRPr>
          </a:p>
        </p:txBody>
      </p:sp>
      <p:pic>
        <p:nvPicPr>
          <p:cNvPr id="8194" name="Picture 2" descr="LZ Psicologia Aplicada | Tratamento para TDAH Adulto em Porto Alegre">
            <a:extLst>
              <a:ext uri="{FF2B5EF4-FFF2-40B4-BE49-F238E27FC236}">
                <a16:creationId xmlns:a16="http://schemas.microsoft.com/office/drawing/2014/main" id="{79841D3E-BCC5-E78E-CB19-0343757F9F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" r="1" b="957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10ABA53-3114-0EED-7100-A7B2224FB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640976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Iceberg: maior parte dos sintomas de TDAH está escondida — Portal  Institucional do Senado Federal">
            <a:extLst>
              <a:ext uri="{FF2B5EF4-FFF2-40B4-BE49-F238E27FC236}">
                <a16:creationId xmlns:a16="http://schemas.microsoft.com/office/drawing/2014/main" id="{3A768A0A-6EAB-8800-B06F-B5C86817AB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7" b="1910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52449A11-CF70-332B-92D0-EB05DA4FC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843341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B3D8B6A-EAB7-5B63-AF69-420698ACA4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71" b="-1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22EE0A-479B-CC85-EA91-F86A63E0F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447472"/>
            <a:ext cx="5291663" cy="5919989"/>
          </a:xfrm>
        </p:spPr>
        <p:txBody>
          <a:bodyPr>
            <a:norm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pt-BR" sz="3200" kern="0" spc="-30" dirty="0">
                <a:effectLst/>
                <a:latin typeface="Merriweather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Incluir é uma forma de levantar voluntários para servir nessa área, uma forma de traçar um caminho que vai desde a informação até, de fato, chegar ao conhecimento e às práticas de inclusão</a:t>
            </a:r>
            <a:r>
              <a:rPr lang="pt-BR" sz="1800" kern="0" spc="-30" dirty="0">
                <a:effectLst/>
                <a:latin typeface="Merriweather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1800" dirty="0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D6F48606-8D01-543E-0397-810D191D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150743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udo o que você precisa saber sobre os sinais do autismo - Blog Saúde  Infantil">
            <a:extLst>
              <a:ext uri="{FF2B5EF4-FFF2-40B4-BE49-F238E27FC236}">
                <a16:creationId xmlns:a16="http://schemas.microsoft.com/office/drawing/2014/main" id="{ABFDDA1A-0184-6FCF-255E-86D7C39F84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2" b="21496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2DA9A6-D68A-7D9C-201C-12088C50F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3752850"/>
            <a:ext cx="11353795" cy="26035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dirty="0"/>
              <a:t>Traçar um perfil através de uma anamnese (cadastro). Incluir informações como a especificidade do diagnóstico. Quais as necessidades individuas que a pessoa tem. ( Como sensibilidade auditiva, dificuldade de socialização, dificuldades de aprendizagem, locomoção. </a:t>
            </a:r>
          </a:p>
          <a:p>
            <a:pPr marL="0" indent="0" algn="ctr">
              <a:buNone/>
            </a:pPr>
            <a:r>
              <a:rPr lang="pt-BR" dirty="0"/>
              <a:t>Explicar para os pais a necessidades do cadastro.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DAE6743-6293-82F0-0CD1-A5CF185EB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lumMod val="75000"/>
                    <a:lumOff val="25000"/>
                  </a:schemeClr>
                </a:solidFill>
              </a:rPr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008189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ma mão de dois adultos e de uma criança encima uma da outra">
            <a:extLst>
              <a:ext uri="{FF2B5EF4-FFF2-40B4-BE49-F238E27FC236}">
                <a16:creationId xmlns:a16="http://schemas.microsoft.com/office/drawing/2014/main" id="{88BB991E-2E83-0232-C3AA-392F9AA2E2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004FC0-C48A-5532-7007-7817F100B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73" y="700391"/>
            <a:ext cx="5175115" cy="54765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kern="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Estabelecer parceria com as famílias: ninguém conhece tanto uma criança/adulto com necessidades especiais como a sua família. </a:t>
            </a:r>
          </a:p>
          <a:p>
            <a:pPr marL="0" indent="0" algn="ctr">
              <a:buNone/>
            </a:pPr>
            <a:endParaRPr lang="pt-BR" kern="0" spc="-3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t-BR" kern="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a família que sabe o que pode provocar uma crise, o que pode ajudar quando a criança entra em crise e entender quando algo está incomodando a criança. </a:t>
            </a:r>
          </a:p>
          <a:p>
            <a:pPr marL="0" indent="0" algn="ctr">
              <a:buNone/>
            </a:pPr>
            <a:r>
              <a:rPr lang="pt-BR" kern="0" spc="-30" dirty="0">
                <a:solidFill>
                  <a:srgbClr val="99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Essa parceria entre família e igreja é fundamental.</a:t>
            </a:r>
            <a:endParaRPr lang="pt-BR" kern="100" dirty="0">
              <a:solidFill>
                <a:srgbClr val="9900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2000" dirty="0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4CBB58C-9796-D121-7E9E-AE03DBEC8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001030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5A1C290-8316-8C8F-8064-11D72FFED1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6"/>
          <a:stretch/>
        </p:blipFill>
        <p:spPr>
          <a:xfrm>
            <a:off x="2996118" y="10"/>
            <a:ext cx="91958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48BBDE-22EE-C96F-3318-E4B9B1611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281" y="633046"/>
            <a:ext cx="4456109" cy="55439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kern="0" spc="-3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 som pode ser uma dificuldade, dependendo do nível de sensibilidade sensorial dessa criança.</a:t>
            </a:r>
          </a:p>
          <a:p>
            <a:pPr marL="0" indent="0" algn="ctr">
              <a:buNone/>
            </a:pPr>
            <a:r>
              <a:rPr lang="pt-BR" sz="3600" kern="0" spc="-3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pt-BR" sz="3600" kern="0" spc="-3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Por isso é fundamental entender o perfil sensorial dessa criança</a:t>
            </a:r>
            <a:endParaRPr lang="pt-BR" sz="3600" dirty="0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21537CD-F134-CE10-993C-FE79894BA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2262114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pessoa, menino, jovem, pequeno&#10;&#10;Descrição gerada automaticamente">
            <a:extLst>
              <a:ext uri="{FF2B5EF4-FFF2-40B4-BE49-F238E27FC236}">
                <a16:creationId xmlns:a16="http://schemas.microsoft.com/office/drawing/2014/main" id="{7B78AB12-E5C9-06B6-EE11-823623943C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00" b="16729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600C5-5CEB-B82A-F3B5-E552E5A64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934" y="3752850"/>
            <a:ext cx="11307461" cy="2452687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pt-BR" kern="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partir disso, é possível prover para ele as acomodações sensoriais que serão ideais para ele vivenciar este momento de culto como um abafador sonoro, por exemplo. </a:t>
            </a:r>
          </a:p>
          <a:p>
            <a:pPr marL="0" indent="0" algn="ctr">
              <a:buNone/>
            </a:pPr>
            <a:r>
              <a:rPr lang="pt-BR" kern="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a dificuldade dessa criança for com a iluminação, é pode-se providenciar óculos escuros. </a:t>
            </a:r>
          </a:p>
          <a:p>
            <a:pPr marL="0" indent="0" algn="ctr">
              <a:buNone/>
            </a:pPr>
            <a:r>
              <a:rPr lang="pt-BR" kern="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São diversas questões que precisam ser pensadas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BD956391-9BA0-B6DD-13C8-6F6AF336A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797867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78966C-E7A0-45B2-9788-6F5611B01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1" y="2575033"/>
            <a:ext cx="6135720" cy="38063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TEA: Transtorno do Espectro Autista (TEA), considerado um transtorno do neurodesenvolvimento</a:t>
            </a:r>
          </a:p>
          <a:p>
            <a:pPr marL="0" indent="0">
              <a:buNone/>
            </a:pPr>
            <a:endParaRPr lang="pt-B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 descr="Uma imagem contendo escova de dentes, interior, céu, parede&#10;&#10;Descrição gerada automaticamente">
            <a:extLst>
              <a:ext uri="{FF2B5EF4-FFF2-40B4-BE49-F238E27FC236}">
                <a16:creationId xmlns:a16="http://schemas.microsoft.com/office/drawing/2014/main" id="{A8A4FB19-F42B-4A7B-91BA-85D8CF1383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r="14528" b="-1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084BCBB-A2D9-89A6-D465-65754C188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947952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bebê, criança, nave espacial, sentado&#10;&#10;Descrição gerada automaticamente">
            <a:extLst>
              <a:ext uri="{FF2B5EF4-FFF2-40B4-BE49-F238E27FC236}">
                <a16:creationId xmlns:a16="http://schemas.microsoft.com/office/drawing/2014/main" id="{B436D36F-6C26-4486-B8E5-A2F7F3CE44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" b="19010"/>
          <a:stretch/>
        </p:blipFill>
        <p:spPr>
          <a:xfrm>
            <a:off x="-1" y="10"/>
            <a:ext cx="12192001" cy="46669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6267" y="4388303"/>
            <a:ext cx="824089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28C625-5789-431A-BAB3-A90452E75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4388303"/>
            <a:ext cx="11453711" cy="2151834"/>
          </a:xfrm>
        </p:spPr>
        <p:txBody>
          <a:bodyPr>
            <a:normAutofit/>
          </a:bodyPr>
          <a:lstStyle/>
          <a:p>
            <a:pPr algn="ctr"/>
            <a:r>
              <a:rPr lang="pt-BR" sz="3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Perturbações do </a:t>
            </a:r>
            <a:r>
              <a:rPr lang="pt-BR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neurodesenvolvimento</a:t>
            </a:r>
            <a:r>
              <a:rPr lang="pt-BR" sz="3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 transtornos do </a:t>
            </a:r>
            <a:r>
              <a:rPr lang="pt-BR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neurodesenvolvimento</a:t>
            </a:r>
            <a:endParaRPr lang="pt-BR" sz="32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105E434-842A-0097-94BE-F2B93B5AE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481788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bebê, criança, nave espacial, sentado&#10;&#10;Descrição gerada automaticamente">
            <a:extLst>
              <a:ext uri="{FF2B5EF4-FFF2-40B4-BE49-F238E27FC236}">
                <a16:creationId xmlns:a16="http://schemas.microsoft.com/office/drawing/2014/main" id="{3F5E244B-30CA-B786-FF32-F5B57F5E9C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2" b="27096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822A71-63EE-74A3-08B5-4EA1C0186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418" y="3929974"/>
            <a:ext cx="11206977" cy="2275563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perturbações neurobiológicas que afetam a função cerebral e o desenvolvimento de uma criança. </a:t>
            </a:r>
          </a:p>
          <a:p>
            <a:pPr marL="0" indent="0" algn="ctr">
              <a:buNone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Geralmente afetam a cognição, comunicação, linguagem, coordenação motora, atenção, socialização, comportamento, aprendizagem escolar e autonomia.</a:t>
            </a:r>
          </a:p>
          <a:p>
            <a:endParaRPr lang="pt-BR" sz="18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15A9500-062F-5B3A-0127-7C1B214B9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lumMod val="75000"/>
                    <a:lumOff val="25000"/>
                  </a:schemeClr>
                </a:solidFill>
              </a:rPr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778303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6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17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67ABFB-5CB4-46AA-AB52-25EB2DACB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2600" i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Déficits:</a:t>
            </a:r>
          </a:p>
        </p:txBody>
      </p:sp>
      <p:pic>
        <p:nvPicPr>
          <p:cNvPr id="7" name="Imagem 6" descr="Uma imagem contendo sentado, interior, pessoa, nave espacial&#10;&#10;Descrição gerada automaticamente">
            <a:extLst>
              <a:ext uri="{FF2B5EF4-FFF2-40B4-BE49-F238E27FC236}">
                <a16:creationId xmlns:a16="http://schemas.microsoft.com/office/drawing/2014/main" id="{D9DE2721-12FC-4164-AFE6-41223E9DF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87" y="865762"/>
            <a:ext cx="7303212" cy="2208179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1ED729-2F1D-44FC-93BC-3911CA0F6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5076" y="4230472"/>
            <a:ext cx="9686924" cy="2475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TEA inclui déficit persistente de comunicação social  e  comportamentos, e interesses restritos e repetitivo.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4C37718-8087-394F-184D-53EBC5C95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195340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94D64D-E2CA-13CE-783C-382E7E853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6">
            <a:extLst>
              <a:ext uri="{FF2B5EF4-FFF2-40B4-BE49-F238E27FC236}">
                <a16:creationId xmlns:a16="http://schemas.microsoft.com/office/drawing/2014/main" id="{4D11ABE9-2C22-7441-1B23-B7071C4B0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17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F84331-8327-6D92-E557-9CA268D07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2600" i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Déficits:</a:t>
            </a:r>
          </a:p>
        </p:txBody>
      </p:sp>
      <p:pic>
        <p:nvPicPr>
          <p:cNvPr id="7" name="Imagem 6" descr="Uma imagem contendo sentado, interior, pessoa, nave espacial&#10;&#10;Descrição gerada automaticamente">
            <a:extLst>
              <a:ext uri="{FF2B5EF4-FFF2-40B4-BE49-F238E27FC236}">
                <a16:creationId xmlns:a16="http://schemas.microsoft.com/office/drawing/2014/main" id="{940CBA90-0383-EA1B-5443-E632A2244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87" y="865762"/>
            <a:ext cx="7303212" cy="2208179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7D1C0B-65B6-31CF-3486-37FA0BA1D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557" y="4230472"/>
            <a:ext cx="10178443" cy="2475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Ausência de habilidades básicas e motivação , no que diz respeito à socialização, leva à inabilidade de se engajar e se beneficiar de muitas atividades da vida, que requerem tais habilidades, por exemplo: aprendizado, conversação e engajamento em relacionamento significativo e com reciprocidade.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38EA4E1-DAAB-AABF-1F4C-F795FD2A5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078738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terior, aniversário, pessoa, mesa&#10;&#10;Descrição gerada automaticamente">
            <a:extLst>
              <a:ext uri="{FF2B5EF4-FFF2-40B4-BE49-F238E27FC236}">
                <a16:creationId xmlns:a16="http://schemas.microsoft.com/office/drawing/2014/main" id="{D637F1AB-9117-4EDF-83E1-1E69284269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1" b="334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9AD1D80-1370-4A8A-A02A-B577E4062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1913950"/>
            <a:ext cx="5019675" cy="1342754"/>
          </a:xfrm>
        </p:spPr>
        <p:txBody>
          <a:bodyPr>
            <a:normAutofit/>
          </a:bodyPr>
          <a:lstStyle/>
          <a:p>
            <a:pPr algn="ctr"/>
            <a:r>
              <a:rPr lang="pt-BR" sz="3600" i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 do Autismo</a:t>
            </a:r>
            <a:endParaRPr lang="pt-BR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82D468-034C-4799-B974-DC82384CC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62" y="3428999"/>
            <a:ext cx="5806638" cy="317182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Crianças com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Transtorno do Espectro Autista (TEA)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já começam a demonstrar sinais nos primeiros meses de vida: elas não mantêm contato visual efetivo e não olham quando você chama.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63CC88D-B28B-E467-FF22-9B2956C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49424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terior, aniversário, pessoa, mesa&#10;&#10;Descrição gerada automaticamente">
            <a:extLst>
              <a:ext uri="{FF2B5EF4-FFF2-40B4-BE49-F238E27FC236}">
                <a16:creationId xmlns:a16="http://schemas.microsoft.com/office/drawing/2014/main" id="{F460E511-6F80-4519-805B-BDAF3EBF38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1" b="334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5B1AA2-530B-4F8F-838D-B52F88171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pt-BR" sz="3600" i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 do Autismo</a:t>
            </a:r>
            <a:endParaRPr lang="pt-BR" sz="36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1B0E09-9B0C-4A49-966A-CDAF436BD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969623"/>
            <a:ext cx="5651862" cy="350084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endParaRPr lang="pt-BR" sz="4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partir dos 12 meses, por exemplo, elas também não apontam com o dedinho; </a:t>
            </a:r>
          </a:p>
          <a:p>
            <a:pPr marL="0" indent="0">
              <a:buNone/>
            </a:pPr>
            <a:endParaRPr lang="pt-BR" sz="18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C0A9903-42DA-9542-5155-67C8BB07E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257926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terior, aniversário, pessoa, mesa&#10;&#10;Descrição gerada automaticamente">
            <a:extLst>
              <a:ext uri="{FF2B5EF4-FFF2-40B4-BE49-F238E27FC236}">
                <a16:creationId xmlns:a16="http://schemas.microsoft.com/office/drawing/2014/main" id="{1CF403BD-342B-454B-940C-45D7E0CE2F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1" b="334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FDB716-9459-48B6-A198-F7250DBFF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pt-BR" sz="3600" i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 do Autismo</a:t>
            </a:r>
            <a:endParaRPr lang="pt-BR" sz="36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9E934C-BCF8-4F56-A54E-89CC4112D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417573"/>
            <a:ext cx="5111931" cy="3122560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primeiro ano de vida, demonstram mais interesse nos objetos do que nas pessoas e, quando os pais fazem brincadeiras de esconder, sorrir, podem não responder;</a:t>
            </a:r>
          </a:p>
          <a:p>
            <a:endParaRPr lang="pt-BR" sz="18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17ECBE3-ED84-DB67-035C-9569EB064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4053110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terior, aniversário, pessoa, mesa&#10;&#10;Descrição gerada automaticamente">
            <a:extLst>
              <a:ext uri="{FF2B5EF4-FFF2-40B4-BE49-F238E27FC236}">
                <a16:creationId xmlns:a16="http://schemas.microsoft.com/office/drawing/2014/main" id="{22EFF42C-E68F-4A7C-8B37-ABBA0C19B6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1" b="334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EBA223-964C-4AB2-84D9-7767A80DF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pt-BR" sz="3600" i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 do Autismo</a:t>
            </a:r>
            <a:endParaRPr lang="pt-BR" sz="36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E3F334-F69D-4870-B1DD-D377EB8CF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" y="2917372"/>
            <a:ext cx="5895705" cy="409302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diagnóstico do autismo é clínico, feito através de observação direta do comportamento e de uma entrevista com os pais ou responsáveis. </a:t>
            </a:r>
          </a:p>
          <a:p>
            <a:pPr marL="0" indent="0" algn="ctr"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sintomas costumam estar presentes antes dos 3 anos de idade, sendo possível fazer o diagnóstico por volta dos 18 meses de idade.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F170859-3A33-07E1-7BC7-4844517C5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1708517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550E244-D0E7-4A1F-9EBA-FBD95DCD0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098" y="1"/>
            <a:ext cx="7072008" cy="1624652"/>
          </a:xfrm>
        </p:spPr>
        <p:txBody>
          <a:bodyPr>
            <a:normAutofit/>
          </a:bodyPr>
          <a:lstStyle/>
          <a:p>
            <a:r>
              <a:rPr lang="pt-BR" sz="4800" cap="all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 do Autismo</a:t>
            </a:r>
            <a:endParaRPr lang="pt-BR" sz="4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 descr="Uma imagem contendo pessoa, quarto, criança, nave espacial&#10;&#10;Descrição gerada automaticamente">
            <a:extLst>
              <a:ext uri="{FF2B5EF4-FFF2-40B4-BE49-F238E27FC236}">
                <a16:creationId xmlns:a16="http://schemas.microsoft.com/office/drawing/2014/main" id="{590A9D21-52E1-49E3-9FA5-1057F0C1C9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6" r="-2" b="-2"/>
          <a:stretch/>
        </p:blipFill>
        <p:spPr>
          <a:xfrm>
            <a:off x="20" y="907231"/>
            <a:ext cx="4838021" cy="5063738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C041A4-6D27-4EA8-A3C5-8452A898D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0606" y="1762125"/>
            <a:ext cx="6531428" cy="467350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DSM - V Manual de Saúde Mental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traz uma estrutura de </a:t>
            </a:r>
            <a:r>
              <a:rPr lang="pt-BR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Categorias em que o TEA se enquadra: o autismo pode ser enquadrado em três categorias dentro do DSM-5, são elas: </a:t>
            </a:r>
          </a:p>
          <a:p>
            <a:pPr marL="0" indent="0" algn="ctr">
              <a:buNone/>
            </a:pPr>
            <a:r>
              <a:rPr lang="pt-BR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Deficiência Social, Dificuldades de linguagem e comunicação e Comportamentos repetitivos e/ou restritivos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8656CB1-B143-5ABF-6FE7-5C38B7B6F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559907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pessoa, quarto, criança, nave espacial&#10;&#10;Descrição gerada automaticamente">
            <a:extLst>
              <a:ext uri="{FF2B5EF4-FFF2-40B4-BE49-F238E27FC236}">
                <a16:creationId xmlns:a16="http://schemas.microsoft.com/office/drawing/2014/main" id="{ED03996E-7CC8-457B-A839-AE77EF70BB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3" r="18881" b="-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2B785D-5E8D-4921-8FB4-BBC54FAFB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635726"/>
            <a:ext cx="5579523" cy="581732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Além disso, o critério de atraso ou ausência total de desenvolvimento de linguagem expressiva foi eliminado do DSM-5, uma vez que pesquisas mostraram que esta característica </a:t>
            </a:r>
          </a:p>
          <a:p>
            <a:pPr marL="0" indent="0" algn="ctr">
              <a:buNone/>
            </a:pPr>
            <a:r>
              <a:rPr lang="pt-BR" sz="3600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é universal, nem específica de indivíduos com TEA;</a:t>
            </a:r>
          </a:p>
          <a:p>
            <a:endParaRPr lang="pt-BR" sz="2000" dirty="0">
              <a:solidFill>
                <a:srgbClr val="000000"/>
              </a:solidFill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E5BE0CF-081D-5B35-58E1-8CC2ADF40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944591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ED0EA3-5EC6-4408-B98B-ADABAC261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1492"/>
          </a:xfrm>
        </p:spPr>
        <p:txBody>
          <a:bodyPr/>
          <a:lstStyle/>
          <a:p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critérios diagnósticos do DSM-V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2B1921-BE52-448C-8368-42717CB56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236618"/>
            <a:ext cx="10866120" cy="53209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DSM-V : Transtorno do Espectro do Autismo</a:t>
            </a:r>
          </a:p>
          <a:p>
            <a:pPr marL="0" indent="0">
              <a:buNone/>
            </a:pPr>
            <a:r>
              <a:rPr lang="pt-BR" b="1" dirty="0"/>
              <a:t>Deve preencher os critérios 1, 2 e 3 abaixo:</a:t>
            </a:r>
            <a:endParaRPr lang="pt-BR" dirty="0"/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Déficits clinicamente significativos e persistentes na comunicação social e nas interações sociais, manifestadas de todas as maneiras seguintes: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Déficits expressivos na comunicação não verbal e verbal usadas para interação social;</a:t>
            </a:r>
            <a:br>
              <a:rPr lang="pt-BR" dirty="0"/>
            </a:br>
            <a:r>
              <a:rPr lang="pt-BR" dirty="0"/>
              <a:t>b. Falta de reciprocidade social;</a:t>
            </a:r>
            <a:br>
              <a:rPr lang="pt-BR" dirty="0"/>
            </a:br>
            <a:r>
              <a:rPr lang="pt-BR" dirty="0"/>
              <a:t>c. Incapacidade para desenvolver e manter relacionamentos de amizade apropriados para o estágio de desenvolvimento.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Padrões restritos e repetitivos de comportamento, interesses e atividades, manifestados por pelo menos duas das maneiras abaixo: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Comportamentos motores ou verbais estereotipados, ou comportamentos sensoriais incomuns;</a:t>
            </a:r>
            <a:br>
              <a:rPr lang="pt-BR" dirty="0"/>
            </a:br>
            <a:r>
              <a:rPr lang="pt-BR" dirty="0"/>
              <a:t>b. Excessiva adesão/aderência a rotinas e padrões ritualizados de comportamento;</a:t>
            </a:r>
            <a:br>
              <a:rPr lang="pt-BR" dirty="0"/>
            </a:br>
            <a:r>
              <a:rPr lang="pt-BR" dirty="0"/>
              <a:t>c. Interesses restritos, fixos e intensos.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Os sintomas devem estar presentes no início da infância, mas podem não se manifestar completamente até que as demandas sociais excedam o limite de suas capacidades.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7D12EB5-349A-9608-6B48-6E561740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26281873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B3878-9F01-4B2D-A215-16B294136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844731"/>
            <a:ext cx="5120114" cy="1213187"/>
          </a:xfrm>
        </p:spPr>
        <p:txBody>
          <a:bodyPr>
            <a:normAutofit/>
          </a:bodyPr>
          <a:lstStyle/>
          <a:p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Justificativas:</a:t>
            </a:r>
            <a:endParaRPr lang="pt-BR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138DCE-CE62-4A02-B638-F6181CB7F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423" y="2508073"/>
            <a:ext cx="5765074" cy="41801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200" dirty="0"/>
              <a:t>Novo nome para a categoria, </a:t>
            </a:r>
            <a:r>
              <a:rPr lang="pt-BR" sz="3200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TRANSTORNO DO ESPECTRO DO AUTISMO</a:t>
            </a:r>
            <a:r>
              <a:rPr lang="pt-BR" sz="3200" dirty="0">
                <a:solidFill>
                  <a:srgbClr val="990033"/>
                </a:solidFill>
              </a:rPr>
              <a:t>, </a:t>
            </a:r>
            <a:r>
              <a:rPr lang="pt-BR" sz="3200" dirty="0"/>
              <a:t>que inclui transtorno autístico (autismo), transtorno de Asperger, transtorno desintegrativo da infância, e transtorno global ou invasivo do desenvolvimento sem outra especificação.</a:t>
            </a:r>
          </a:p>
          <a:p>
            <a:endParaRPr lang="pt-BR" sz="1800" dirty="0"/>
          </a:p>
        </p:txBody>
      </p:sp>
      <p:pic>
        <p:nvPicPr>
          <p:cNvPr id="5" name="Imagem 4" descr="Uma imagem contendo interior, parede, mesa, chão&#10;&#10;Descrição gerada automaticamente">
            <a:extLst>
              <a:ext uri="{FF2B5EF4-FFF2-40B4-BE49-F238E27FC236}">
                <a16:creationId xmlns:a16="http://schemas.microsoft.com/office/drawing/2014/main" id="{2C190720-4633-44A4-A84B-14F5E16560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5" r="18888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040D44-68DB-AC32-F64A-2CD7820E7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4036421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terior, criança, pequeno, parede&#10;&#10;Descrição gerada automaticamente">
            <a:extLst>
              <a:ext uri="{FF2B5EF4-FFF2-40B4-BE49-F238E27FC236}">
                <a16:creationId xmlns:a16="http://schemas.microsoft.com/office/drawing/2014/main" id="{5B1266FF-7AA4-4DD9-B53D-20BD493D8C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7" r="19313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0E25B3-3064-46CB-BEDD-69ED61711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33375"/>
            <a:ext cx="5657850" cy="615315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dirty="0">
                <a:solidFill>
                  <a:srgbClr val="000000"/>
                </a:solidFill>
              </a:rPr>
              <a:t>Como o autismo é definido por um conjunto comum de sintomas, estamos admitindo que ele seja melhor representado </a:t>
            </a:r>
            <a:r>
              <a:rPr lang="pt-BR" sz="3200" i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uma única categoria diagnóstica</a:t>
            </a:r>
            <a:r>
              <a:rPr lang="pt-BR" sz="3200" dirty="0">
                <a:solidFill>
                  <a:srgbClr val="000000"/>
                </a:solidFill>
              </a:rPr>
              <a:t>, adaptável conforme apresentação clínica individual, que permite incluir </a:t>
            </a:r>
            <a:r>
              <a:rPr lang="pt-BR" sz="3200" i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especificidades</a:t>
            </a:r>
            <a:r>
              <a:rPr lang="pt-BR" sz="3200" dirty="0">
                <a:solidFill>
                  <a:srgbClr val="000000"/>
                </a:solidFill>
              </a:rPr>
              <a:t> clínicas como, por exemplo, transtornos genéticos conhecidos, epilepsia, deficiência intelectual e outros. </a:t>
            </a:r>
          </a:p>
          <a:p>
            <a:pPr marL="0" indent="0">
              <a:buNone/>
            </a:pPr>
            <a:endParaRPr lang="pt-BR" sz="2000" dirty="0">
              <a:solidFill>
                <a:srgbClr val="000000"/>
              </a:solidFill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B33B3CD9-8B26-B672-9511-D687CF4FF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2250254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m relacionada">
            <a:hlinkClick r:id="rId2"/>
            <a:extLst>
              <a:ext uri="{FF2B5EF4-FFF2-40B4-BE49-F238E27FC236}">
                <a16:creationId xmlns:a16="http://schemas.microsoft.com/office/drawing/2014/main" id="{C274EA2D-5414-4AB5-B848-F0671717A1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9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39343FD-B924-454F-94B4-D970C58DD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38125"/>
            <a:ext cx="5454338" cy="1104900"/>
          </a:xfrm>
        </p:spPr>
        <p:txBody>
          <a:bodyPr>
            <a:normAutofit/>
          </a:bodyPr>
          <a:lstStyle/>
          <a:p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Três domínios se tornam dois:</a:t>
            </a:r>
            <a:br>
              <a:rPr lang="pt-BR" sz="2800" dirty="0">
                <a:solidFill>
                  <a:srgbClr val="000000"/>
                </a:solidFill>
              </a:rPr>
            </a:br>
            <a:endParaRPr lang="pt-BR" sz="2800" dirty="0">
              <a:solidFill>
                <a:srgbClr val="00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4172C0-A7BF-4CDF-A1AA-4C4A65F1C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81139"/>
            <a:ext cx="5102225" cy="4479833"/>
          </a:xfrm>
        </p:spPr>
        <p:txBody>
          <a:bodyPr anchor="ctr">
            <a:normAutofit/>
          </a:bodyPr>
          <a:lstStyle/>
          <a:p>
            <a:pPr marL="514350" indent="-514350" algn="just">
              <a:buAutoNum type="arabicParenR"/>
            </a:pPr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Deficiências sociais e de comunicação;</a:t>
            </a:r>
          </a:p>
          <a:p>
            <a:pPr marL="514350" indent="-514350" algn="just">
              <a:buAutoNum type="arabicParenR"/>
            </a:pPr>
            <a:endParaRPr lang="pt-BR" sz="3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just">
              <a:buAutoNum type="arabicParenR"/>
            </a:pPr>
            <a:endParaRPr lang="pt-BR" sz="3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b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Interesses restritos, fixos e intensos e comportamentos repetitivos.</a:t>
            </a:r>
          </a:p>
          <a:p>
            <a:endParaRPr lang="pt-BR" sz="2000" dirty="0">
              <a:solidFill>
                <a:srgbClr val="000000"/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69EE91-B5E9-3A3F-7674-AA2DF6EDD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6060044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43444-B36E-4B66-9B2D-6714E1E1A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pt-BR" sz="3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1-Deficiências sociais e de comunicação;</a:t>
            </a:r>
            <a:br>
              <a:rPr lang="pt-BR" sz="3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37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B0664A-CF68-42C4-BFE3-5CBA560CE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2575033"/>
            <a:ext cx="6327078" cy="391782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600" dirty="0"/>
              <a:t>Déficits na comunicação e comportamentos sociais são inseparáveis, e avaliados mais acuradamente quando observados como um único conjunto de sintomas com especificidades contextuais e ambientais.</a:t>
            </a:r>
          </a:p>
        </p:txBody>
      </p:sp>
      <p:pic>
        <p:nvPicPr>
          <p:cNvPr id="7" name="Imagem 6" descr="Uma imagem contendo pessoa, pequeno, criança, sentado&#10;&#10;Descrição gerada automaticamente">
            <a:extLst>
              <a:ext uri="{FF2B5EF4-FFF2-40B4-BE49-F238E27FC236}">
                <a16:creationId xmlns:a16="http://schemas.microsoft.com/office/drawing/2014/main" id="{D385A841-F3E7-42FC-B2E2-A9697DE173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5"/>
          <a:stretch/>
        </p:blipFill>
        <p:spPr>
          <a:xfrm>
            <a:off x="6588335" y="496407"/>
            <a:ext cx="5603664" cy="6087271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7694B4-74F5-A43C-0CFC-AE9FC00E3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1250827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CBA9B1-73F1-46B9-86C1-AC9E9EC2E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1" y="2505085"/>
            <a:ext cx="5451584" cy="424813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Atrasos de linguagem não são características exclusivas dos transtornos do espectro do autismo e nem universais dentro dele.</a:t>
            </a:r>
          </a:p>
          <a:p>
            <a:pPr marL="0" indent="0" algn="ctr">
              <a:buNone/>
            </a:pP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Podem ser definidos, mais apropriadamente, como fatores que influenciam nos sintomas clínicos de TEA, e não como critérios do diagnóstico do autismo </a:t>
            </a:r>
          </a:p>
          <a:p>
            <a:pPr marL="0" indent="0">
              <a:buNone/>
            </a:pPr>
            <a:endParaRPr lang="pt-B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Imagem relacionada">
            <a:hlinkClick r:id="rId2"/>
            <a:extLst>
              <a:ext uri="{FF2B5EF4-FFF2-40B4-BE49-F238E27FC236}">
                <a16:creationId xmlns:a16="http://schemas.microsoft.com/office/drawing/2014/main" id="{8BA8F140-30FC-4C78-941F-1F77163356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28"/>
          <a:stretch/>
        </p:blipFill>
        <p:spPr bwMode="auto"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42A5AC1-4DFB-FF88-1033-161778B34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41665869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0707D-F235-4BF3-8573-A1D44EC2D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250"/>
          </a:xfrm>
        </p:spPr>
        <p:txBody>
          <a:bodyPr>
            <a:normAutofit fontScale="90000"/>
          </a:bodyPr>
          <a:lstStyle/>
          <a:p>
            <a:r>
              <a:rPr lang="pt-BR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2-Interesses restritos, fixos e intensos e comportamentos repetitivos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pt-BR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28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060744-E72C-44B3-9541-200C3B777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107" y="1506583"/>
            <a:ext cx="4416605" cy="49862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dirty="0"/>
              <a:t>A presença, via observação clínica e relatos do(s) cuidador(es), de uma história de interesses fixos, rotinas ou rituais e comportamentos repetitivos, aumenta consideravelmente a estabilidade do diagnóstico do espectro do autismo ao longo do tempo,  e reforça a diferenciação entre TEA e os outros transtornos.</a:t>
            </a:r>
          </a:p>
        </p:txBody>
      </p:sp>
      <p:pic>
        <p:nvPicPr>
          <p:cNvPr id="7" name="Imagem 6" descr="Uma imagem contendo bebê, sentado, interior, pessoa&#10;&#10;Descrição gerada automaticamente">
            <a:extLst>
              <a:ext uri="{FF2B5EF4-FFF2-40B4-BE49-F238E27FC236}">
                <a16:creationId xmlns:a16="http://schemas.microsoft.com/office/drawing/2014/main" id="{5368F874-F4B7-4C7A-A3A2-C71159BFEF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24" b="2"/>
          <a:stretch/>
        </p:blipFill>
        <p:spPr>
          <a:xfrm>
            <a:off x="5120640" y="1904281"/>
            <a:ext cx="6233160" cy="4272681"/>
          </a:xfrm>
          <a:prstGeom prst="rect">
            <a:avLst/>
          </a:prstGeom>
        </p:spPr>
      </p:pic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DB7164A-DA84-7813-ED8F-DC892482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6210802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4B7F60C-E182-4CF2-B211-5E5B86851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t-BR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1-Deficiências sociais e de comunicação;</a:t>
            </a:r>
            <a:br>
              <a:rPr lang="pt-BR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3800" dirty="0"/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6197D5-24BE-4421-A171-769D12776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822" y="2872899"/>
            <a:ext cx="5139355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1.1 Dificuldades nas trocas socioemocionais com prejuízos em diversas áreas, como estabelecer diálogos e interações sociais, e compartilhar interesses e emoções;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1.2 Dificuldades na comunicação não verbal com prejuízos em diversas áreas, como adaptar os comportamento a diferentes situações sociais, compartilhar brincadeiras e jogos, e fazer amizades.</a:t>
            </a:r>
          </a:p>
        </p:txBody>
      </p:sp>
      <p:pic>
        <p:nvPicPr>
          <p:cNvPr id="5" name="Imagem 4" descr="Uma imagem contendo pessoa, interior, vestuário, sofá&#10;&#10;Descrição gerada automaticamente">
            <a:extLst>
              <a:ext uri="{FF2B5EF4-FFF2-40B4-BE49-F238E27FC236}">
                <a16:creationId xmlns:a16="http://schemas.microsoft.com/office/drawing/2014/main" id="{8E55928B-093A-4590-8F79-809B01C52B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9" r="2089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A8A60F8-4994-BDEB-ACC8-5B2CC7E93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41101614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731FF96-D74E-4DE6-97F8-EC6E6988A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6440" y="242597"/>
            <a:ext cx="6662057" cy="973807"/>
          </a:xfrm>
        </p:spPr>
        <p:txBody>
          <a:bodyPr>
            <a:normAutofit/>
          </a:bodyPr>
          <a:lstStyle/>
          <a:p>
            <a:r>
              <a:rPr lang="pt-BR" sz="31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2-Interesses restritos, fixos e intensos e comportamentos repetitivos.</a:t>
            </a:r>
            <a:endParaRPr lang="pt-BR" sz="3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 descr="Uma imagem contendo pessoa, amarelo, sentado, interior&#10;&#10;Descrição gerada automaticamente">
            <a:extLst>
              <a:ext uri="{FF2B5EF4-FFF2-40B4-BE49-F238E27FC236}">
                <a16:creationId xmlns:a16="http://schemas.microsoft.com/office/drawing/2014/main" id="{A9ADEDDA-20B4-4379-AE3D-A61290C827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" r="5273" b="3"/>
          <a:stretch/>
        </p:blipFill>
        <p:spPr>
          <a:xfrm>
            <a:off x="20" y="907231"/>
            <a:ext cx="4838021" cy="5063738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823CA3-AF01-4B48-8A17-E5785FCAB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7735" y="1459001"/>
            <a:ext cx="6170282" cy="505853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6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2.1 </a:t>
            </a:r>
            <a:r>
              <a:rPr lang="pt-B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Estereotipias motoras, como balançar o corpo, balançar as mãos, andar na ponta dos pés; estereótipos, como alinhar ou empilhar brinquedos; ou estereotipias de discurso, como ecolalias, alteração de prosódia.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E073043-04E0-84B4-05D4-A854A09E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5003837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7586F3-E205-42AE-BB5B-1470DF9A4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438" y="176170"/>
            <a:ext cx="6903539" cy="1115736"/>
          </a:xfrm>
        </p:spPr>
        <p:txBody>
          <a:bodyPr>
            <a:normAutofit/>
          </a:bodyPr>
          <a:lstStyle/>
          <a:p>
            <a:r>
              <a:rPr lang="pt-BR" sz="31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2-Interesses restritos, fixos e intensos e comportamentos repetitivos.</a:t>
            </a:r>
            <a:endParaRPr lang="pt-BR" sz="3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 descr="Uma imagem contendo pessoa, criança, interior, menino&#10;&#10;Descrição gerada automaticamente">
            <a:extLst>
              <a:ext uri="{FF2B5EF4-FFF2-40B4-BE49-F238E27FC236}">
                <a16:creationId xmlns:a16="http://schemas.microsoft.com/office/drawing/2014/main" id="{C6523092-4533-43B8-86E3-3339030F49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6" r="19314" b="-2"/>
          <a:stretch/>
        </p:blipFill>
        <p:spPr>
          <a:xfrm>
            <a:off x="20" y="907231"/>
            <a:ext cx="4838021" cy="5063738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48BCA3-6003-4BF7-A06A-0CE2A70AF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9561" y="1468076"/>
            <a:ext cx="5716245" cy="511728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2.2 Inflexibilidade: dificuldades em mudar rotinas, com mudar um caminho de casa ou sentar em um lugar diferente; comportamento ritualizado: rigidez de pensamentos.</a:t>
            </a:r>
          </a:p>
          <a:p>
            <a:endParaRPr lang="pt-BR" sz="2000" dirty="0">
              <a:solidFill>
                <a:srgbClr val="000000"/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4B86C5B-D3C4-BC54-1630-72C71B6B3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6347324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F4CE73B-847F-4E8E-9C8F-C1FE51AD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836" y="93307"/>
            <a:ext cx="6904653" cy="2163700"/>
          </a:xfrm>
        </p:spPr>
        <p:txBody>
          <a:bodyPr>
            <a:normAutofit/>
          </a:bodyPr>
          <a:lstStyle/>
          <a:p>
            <a:r>
              <a:rPr lang="pt-BR" sz="31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2-Interesses restritos, fixos e intensos e comportamentos repetitivos.</a:t>
            </a:r>
            <a:endParaRPr lang="pt-BR" sz="3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 descr="Uma imagem contendo pessoa, menino, jovem, pequeno&#10;&#10;Descrição gerada automaticamente">
            <a:extLst>
              <a:ext uri="{FF2B5EF4-FFF2-40B4-BE49-F238E27FC236}">
                <a16:creationId xmlns:a16="http://schemas.microsoft.com/office/drawing/2014/main" id="{1EA844F4-DDE8-4622-9396-57003A9F30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0" r="23170"/>
          <a:stretch/>
        </p:blipFill>
        <p:spPr>
          <a:xfrm>
            <a:off x="20" y="907231"/>
            <a:ext cx="4838021" cy="5063738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6954FB-BC1D-4F57-AD27-FBD2E9F40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3" y="1845578"/>
            <a:ext cx="5754681" cy="421539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2.3 Interesse fixos e circunscritos, como gostar de objetos ou assuntos incomuns ou fora do padrão para a idade ou fase do desenvolvimento ( por exemplo, ventilador, astronomia, linhas de metros), ou uma intensidade muito maior que a usual.</a:t>
            </a:r>
          </a:p>
          <a:p>
            <a:endParaRPr lang="pt-BR" sz="2000" dirty="0">
              <a:solidFill>
                <a:srgbClr val="000000"/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AA7CE29-7419-FE1B-B66E-E58EF44C2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8720368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56A7E44-5A58-4F3C-ACE5-40CC70289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450" y="1"/>
            <a:ext cx="6946085" cy="2257006"/>
          </a:xfrm>
        </p:spPr>
        <p:txBody>
          <a:bodyPr>
            <a:normAutofit/>
          </a:bodyPr>
          <a:lstStyle/>
          <a:p>
            <a:r>
              <a:rPr lang="pt-BR" sz="31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2-Interesses restritos, fixos e intensos e comportamentos repetitivos.</a:t>
            </a:r>
            <a:endParaRPr lang="pt-BR" sz="3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 descr="Uma imagem contendo pessoa, interior, jovem, sentado&#10;&#10;Descrição gerada automaticamente">
            <a:extLst>
              <a:ext uri="{FF2B5EF4-FFF2-40B4-BE49-F238E27FC236}">
                <a16:creationId xmlns:a16="http://schemas.microsoft.com/office/drawing/2014/main" id="{90F63909-B7B5-4100-A297-751B5DCFC7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3" r="11361" b="-2"/>
          <a:stretch/>
        </p:blipFill>
        <p:spPr>
          <a:xfrm>
            <a:off x="20" y="907231"/>
            <a:ext cx="4838021" cy="5063738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3ACCC4-0A81-429C-A1ED-6D740A255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1770078"/>
            <a:ext cx="5614874" cy="4848836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2.4 Alterações na responsividade sensorial como pouca sensibilidade a dor; percepção intensa ou pouca resposta a estímulo sensorial ou visuais;</a:t>
            </a:r>
          </a:p>
          <a:p>
            <a:pPr marL="0" indent="0" algn="ctr">
              <a:buNone/>
            </a:pPr>
            <a:r>
              <a:rPr lang="pt-B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Exploração não usual de objetos e pessoas, como cheirar, tocar ou levar à boca.</a:t>
            </a:r>
          </a:p>
          <a:p>
            <a:endParaRPr lang="pt-BR" sz="2000" dirty="0">
              <a:solidFill>
                <a:srgbClr val="000000"/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D8BA178-A782-9A6E-0FF1-D34BB4D4B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1213138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pessoa, interior, criança, menino&#10;&#10;Descrição gerada automaticamente">
            <a:extLst>
              <a:ext uri="{FF2B5EF4-FFF2-40B4-BE49-F238E27FC236}">
                <a16:creationId xmlns:a16="http://schemas.microsoft.com/office/drawing/2014/main" id="{1FD2C2BF-440D-4D85-BD2C-46EA362F58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4" r="20124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597125-DD31-4567-AB30-0AFA0419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24" y="111966"/>
            <a:ext cx="5424014" cy="664956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inclusão é muito mais que o inserir, é mais do que o simples fato de IR À IGREJA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1CF75A6-1DD5-C1D6-53B4-B1664D320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41257682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tendimento integrado a pessoas com autismo será tema de debate nesta terça  - Notícias - Portal da Câmara dos Deputados">
            <a:extLst>
              <a:ext uri="{FF2B5EF4-FFF2-40B4-BE49-F238E27FC236}">
                <a16:creationId xmlns:a16="http://schemas.microsoft.com/office/drawing/2014/main" id="{0F5B54C6-38DC-9CF5-B15B-9D4977379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5" r="761" b="-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D1C519-66F7-509D-3F0C-8BD04A630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863600"/>
            <a:ext cx="4840010" cy="53133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inclusão para realmente fazer jus à palavra dita, precisa acompanhar uma preparação tanto da IGREJA quanto da EQUIPE/PROFESSORES, que é de grande importância para o desenvolvimento ESPIRITUAL.</a:t>
            </a:r>
          </a:p>
          <a:p>
            <a:endParaRPr lang="pt-BR" sz="20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A38436C-884C-EA74-66C4-BCB3100BD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4481058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A5C3ED-EB85-F374-D8D5-9AB6465FC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6569" y="365125"/>
            <a:ext cx="5237229" cy="1807305"/>
          </a:xfrm>
        </p:spPr>
        <p:txBody>
          <a:bodyPr>
            <a:normAutofit/>
          </a:bodyPr>
          <a:lstStyle/>
          <a:p>
            <a:r>
              <a:rPr lang="pt-BR" sz="31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Sintomas de autismo em adultos: Quais os desafios e como lidar?</a:t>
            </a:r>
            <a:br>
              <a:rPr lang="pt-BR" sz="3100" b="0" i="0" dirty="0">
                <a:effectLst/>
                <a:latin typeface="-apple-system"/>
              </a:rPr>
            </a:br>
            <a:endParaRPr lang="pt-BR" sz="3100" dirty="0"/>
          </a:p>
        </p:txBody>
      </p:sp>
      <p:pic>
        <p:nvPicPr>
          <p:cNvPr id="2050" name="Picture 2" descr="Como lidar com o autismo: acolhimento e qualidade de vida">
            <a:extLst>
              <a:ext uri="{FF2B5EF4-FFF2-40B4-BE49-F238E27FC236}">
                <a16:creationId xmlns:a16="http://schemas.microsoft.com/office/drawing/2014/main" id="{F29C37AF-4F27-A130-1E26-54EB81C6A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2" r="19555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EE6CBE-6D63-9A26-9480-BB7F0085F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1838960"/>
            <a:ext cx="4840010" cy="43380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 panose="020F0502020204030204" pitchFamily="2" charset="0"/>
              </a:rPr>
              <a:t>Nos últimos anos o número de diagnósticos de autismo em crianças vem crescendo. Mas </a:t>
            </a:r>
            <a:r>
              <a:rPr lang="pt-BR"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 panose="020F0502020204030204" pitchFamily="2" charset="0"/>
              </a:rPr>
              <a:t>será que o transtorno é mais comum agora do que era a anos atrás?</a:t>
            </a:r>
            <a:r>
              <a:rPr lang="pt-BR" sz="24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 panose="020F0502020204030204" pitchFamily="2" charset="0"/>
              </a:rPr>
              <a:t> Grande parte dos especialistas acham que não. </a:t>
            </a:r>
          </a:p>
          <a:p>
            <a:pPr marL="0" indent="0" algn="ctr">
              <a:buNone/>
            </a:pPr>
            <a:r>
              <a:rPr lang="pt-BR" sz="24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 panose="020F0502020204030204" pitchFamily="2" charset="0"/>
              </a:rPr>
              <a:t>É provável que os números tenham aumentado justamente porque agora conhecemos melhor o espectro do que conhecíamos há 30 ou 40 anos, por exemplo. </a:t>
            </a:r>
            <a:r>
              <a:rPr lang="pt-BR" sz="2400" b="0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 panose="020F0502020204030204" pitchFamily="2" charset="0"/>
              </a:rPr>
              <a:t>6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404F0-3B85-9AF8-0092-6D1DC176C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9090348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udo o que você precisa saber sobre os sinais do autismo - Blog Saúde  Infantil">
            <a:extLst>
              <a:ext uri="{FF2B5EF4-FFF2-40B4-BE49-F238E27FC236}">
                <a16:creationId xmlns:a16="http://schemas.microsoft.com/office/drawing/2014/main" id="{A3AA04F2-F7CB-A649-1A59-9FC828455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2" b="21496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4DC521-9F73-9A9E-10F4-4655FC4F1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3752850"/>
            <a:ext cx="11343635" cy="2452687"/>
          </a:xfrm>
        </p:spPr>
        <p:txBody>
          <a:bodyPr anchor="ctr">
            <a:normAutofit fontScale="92500"/>
          </a:bodyPr>
          <a:lstStyle/>
          <a:p>
            <a:pPr algn="ctr"/>
            <a:r>
              <a:rPr lang="pt-BR" b="0" i="0" dirty="0">
                <a:effectLst/>
                <a:latin typeface="Nunito" pitchFamily="2" charset="0"/>
              </a:rPr>
              <a:t>Isso nos faz pensar em todas as pessoas adultas que nunca foram diagnosticadas, e que, portanto, nunca tiveram qualquer tipo de tratamento. Além disso, como nem todo mundo</a:t>
            </a:r>
            <a:r>
              <a:rPr lang="pt-BR" b="1" i="0" dirty="0">
                <a:effectLst/>
                <a:latin typeface="Nunito" pitchFamily="2" charset="0"/>
              </a:rPr>
              <a:t> sabe reconhecer os sintomas do autismo em adultos, </a:t>
            </a:r>
            <a:r>
              <a:rPr lang="pt-BR" b="0" i="0" dirty="0">
                <a:effectLst/>
                <a:latin typeface="Nunito" pitchFamily="2" charset="0"/>
              </a:rPr>
              <a:t>o diagnóstico tardio se torna ainda mais difícil.  Não raras as vezes, isso compromete a qualidade de vida das pessoas que convivem com o TEA, mas sequer conhecem sua condição.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8140D27-B5C4-4836-3EEE-4EDA0B8AF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lumMod val="75000"/>
                    <a:lumOff val="25000"/>
                  </a:schemeClr>
                </a:solidFill>
              </a:rPr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30283203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29" name="Oval 512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Senadores destacam a importância do Dia Mundial do Autismo — Senado Notícias">
            <a:extLst>
              <a:ext uri="{FF2B5EF4-FFF2-40B4-BE49-F238E27FC236}">
                <a16:creationId xmlns:a16="http://schemas.microsoft.com/office/drawing/2014/main" id="{0DAE4A03-5714-554A-4592-F6BF1B3A5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7" r="10728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1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33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10AB3D-DE13-0973-346E-EDDFA41CE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1808480"/>
            <a:ext cx="4195673" cy="409621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Sabemos que as principais dificuldades das pessoas com TEA são no</a:t>
            </a:r>
            <a:r>
              <a:rPr lang="pt-BR" b="1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 desenvolvimento padrão da linguagem, interação social, processos de comunicação e no comportamento social.</a:t>
            </a:r>
            <a:endParaRPr lang="pt-BR" b="0" i="0" dirty="0">
              <a:solidFill>
                <a:schemeClr val="tx1">
                  <a:alpha val="80000"/>
                </a:schemeClr>
              </a:solidFill>
              <a:effectLst/>
              <a:latin typeface="Nunito" pitchFamily="2" charset="0"/>
            </a:endParaRPr>
          </a:p>
          <a:p>
            <a:pPr marL="0" indent="0">
              <a:buNone/>
            </a:pPr>
            <a:endParaRPr lang="pt-BR" sz="2000" b="0" i="0" dirty="0">
              <a:solidFill>
                <a:schemeClr val="tx1">
                  <a:alpha val="80000"/>
                </a:schemeClr>
              </a:solidFill>
              <a:effectLst/>
              <a:latin typeface="Nunito" pitchFamily="2" charset="0"/>
            </a:endParaRPr>
          </a:p>
          <a:p>
            <a:endParaRPr lang="pt-BR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8B141D7-088D-C06A-62F6-1CA1BB71C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2115" y="1591485"/>
            <a:ext cx="354809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alpha val="60000"/>
                  </a:schemeClr>
                </a:solidFill>
              </a:rPr>
              <a:t>IGREJA - ASSEMBLEIA DE DEUS DE JUNDIAÍ</a:t>
            </a:r>
          </a:p>
        </p:txBody>
      </p:sp>
      <p:sp>
        <p:nvSpPr>
          <p:cNvPr id="5135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13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8751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3" name="Oval 615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Autismo: veja os principais mitos sobre o transtorno - Olhar Digital">
            <a:extLst>
              <a:ext uri="{FF2B5EF4-FFF2-40B4-BE49-F238E27FC236}">
                <a16:creationId xmlns:a16="http://schemas.microsoft.com/office/drawing/2014/main" id="{2792CD84-B78F-32A9-49A5-BC73C12D9C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1" r="9078" b="-1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57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095477-B49A-06D8-4C22-F5951738D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875194"/>
            <a:ext cx="4195673" cy="5029496"/>
          </a:xfrm>
        </p:spPr>
        <p:txBody>
          <a:bodyPr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No caso dos </a:t>
            </a:r>
            <a:r>
              <a:rPr lang="pt-BR" b="1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autistas adultos que não foram diagnosticados na infância, mas que vivem muito próximo do que se considera “normal”</a:t>
            </a:r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, ou seja: trabalham, estudam, sempre conviveram em sala de aula regular e constituíram família, os sintomas mais prováveis são aqueles que marcam o autismo leve, ou seja o nível menos grave do espectro. </a:t>
            </a:r>
            <a:r>
              <a:rPr lang="pt-BR" b="0" i="0" baseline="3000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7</a:t>
            </a:r>
            <a:endParaRPr lang="pt-BR" b="0" i="0" dirty="0">
              <a:solidFill>
                <a:schemeClr val="tx1">
                  <a:alpha val="80000"/>
                </a:schemeClr>
              </a:solidFill>
              <a:effectLst/>
              <a:latin typeface="Nunito" pitchFamily="2" charset="0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D7E5BEE-9D3C-C825-9529-D8CB1E48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2115" y="1591485"/>
            <a:ext cx="354809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alpha val="60000"/>
                  </a:schemeClr>
                </a:solidFill>
              </a:rPr>
              <a:t>IGREJA - ASSEMBLEIA DE DEUS DE JUNDIAÍ</a:t>
            </a:r>
          </a:p>
        </p:txBody>
      </p:sp>
      <p:sp>
        <p:nvSpPr>
          <p:cNvPr id="6159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6161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5511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0" name="Rectangle 7174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82" name="Oval 7176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Dia Ou Mês Da Consciência Do Autismo. Plano De Papel No Estilo Do Origami  Com Fita Do Enigma Da Consciência Do Autismo No Fundo Azul. Foto Royalty  Free, Gravuras, Imagens e Banco">
            <a:extLst>
              <a:ext uri="{FF2B5EF4-FFF2-40B4-BE49-F238E27FC236}">
                <a16:creationId xmlns:a16="http://schemas.microsoft.com/office/drawing/2014/main" id="{A5340C45-7B93-00CD-18D8-224FA2D442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6" r="7109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81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777B63-F79F-BD60-C4BB-7451CE26B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1720241"/>
            <a:ext cx="4195673" cy="4184449"/>
          </a:xfrm>
        </p:spPr>
        <p:txBody>
          <a:bodyPr anchor="t">
            <a:normAutofit fontScale="92500" lnSpcReduction="10000"/>
          </a:bodyPr>
          <a:lstStyle/>
          <a:p>
            <a:pPr algn="ctr"/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Os sintomas do autismo leve em adultos geralmente ficam mais evidentes nas áreas da interação e comunicação social do que no desenvolvimento cognitivo propriamente dito, já que eles não possuem nenhum tipo de prejuízo intelectual ou deficiência mental</a:t>
            </a:r>
            <a:endParaRPr lang="pt-BR" dirty="0">
              <a:solidFill>
                <a:schemeClr val="tx1">
                  <a:alpha val="80000"/>
                </a:schemeClr>
              </a:solidFill>
            </a:endParaRPr>
          </a:p>
          <a:p>
            <a:endParaRPr lang="pt-BR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D18F350-9378-79F9-D151-4F6CE4F35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2115" y="1591485"/>
            <a:ext cx="354809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alpha val="60000"/>
                  </a:schemeClr>
                </a:solidFill>
              </a:rPr>
              <a:t>IGREJA - ASSEMBLEIA DE DEUS DE JUNDIAÍ</a:t>
            </a:r>
          </a:p>
        </p:txBody>
      </p:sp>
      <p:sp>
        <p:nvSpPr>
          <p:cNvPr id="7183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7185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6040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1" name="Oval 8200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Dia Mundial Do Autismo PNG Imagens com fundo transparente | Download grátis  em Lovepik.com">
            <a:extLst>
              <a:ext uri="{FF2B5EF4-FFF2-40B4-BE49-F238E27FC236}">
                <a16:creationId xmlns:a16="http://schemas.microsoft.com/office/drawing/2014/main" id="{A5C5D21C-3D7A-F757-7E15-7BE133DE8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05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24B914-22FB-FD9D-63F3-3902BA863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554151"/>
            <a:ext cx="4195673" cy="6029529"/>
          </a:xfrm>
        </p:spPr>
        <p:txBody>
          <a:bodyPr anchor="t">
            <a:normAutofit lnSpcReduction="10000"/>
          </a:bodyPr>
          <a:lstStyle/>
          <a:p>
            <a:r>
              <a:rPr lang="pt-BR" sz="1000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Interação </a:t>
            </a:r>
            <a:r>
              <a:rPr lang="pt-BR" sz="1000" b="0" i="0" baseline="3000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7,8</a:t>
            </a:r>
            <a:endParaRPr lang="pt-BR" sz="1000" b="0" i="0" dirty="0">
              <a:solidFill>
                <a:schemeClr val="tx1">
                  <a:alpha val="80000"/>
                </a:schemeClr>
              </a:solidFill>
              <a:effectLst/>
              <a:latin typeface="-apple-system"/>
            </a:endParaRPr>
          </a:p>
          <a:p>
            <a:pPr algn="ctr"/>
            <a:r>
              <a:rPr lang="pt-BR" sz="18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O autista tem </a:t>
            </a:r>
            <a:r>
              <a:rPr lang="pt-BR" sz="1800" b="1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dificuldade para compreender regras sociais subliminares</a:t>
            </a:r>
            <a:r>
              <a:rPr lang="pt-BR" sz="18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, como por exemplo: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t-BR" sz="18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Expressões faciais não óbvias são difíceis de serem percebidas, então </a:t>
            </a:r>
            <a:r>
              <a:rPr lang="pt-BR" sz="1800" b="1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parece que a pessoa “não se liga”</a:t>
            </a:r>
            <a:r>
              <a:rPr lang="pt-BR" sz="18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quando outra faz um sinal não verbal (por exemplo: gesto, olhar, careta) com o objetivo de transmitir uma mensagem, chamar atenção ou adverti-la de algo;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t-BR" sz="18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É comum que haja</a:t>
            </a:r>
            <a:r>
              <a:rPr lang="pt-BR" sz="1800" b="1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problemas para entender metáforas, ironias e piadas</a:t>
            </a:r>
            <a:r>
              <a:rPr lang="pt-BR" sz="18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que tem duplo sentido ou uma mensagem “escondida”.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t-BR" sz="18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Os autistas apresentam</a:t>
            </a:r>
            <a:r>
              <a:rPr lang="pt-BR" sz="1800" b="1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dificuldade para ter empatia com o outro,</a:t>
            </a:r>
            <a:r>
              <a:rPr lang="pt-BR" sz="18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por isso geralmente não percebem sinais de tristeza, raiva, tédio e até de alegria, a menos que sejam bastante óbvias;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t-BR" sz="18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A pessoa </a:t>
            </a:r>
            <a:r>
              <a:rPr lang="pt-BR" sz="1800" b="1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pode parecer ingênua, não ver maldade, “malandragem” ou malícia</a:t>
            </a:r>
            <a:r>
              <a:rPr lang="pt-BR" sz="18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em situações que outras pessoas normalmente perceberiam com facilidade.</a:t>
            </a:r>
          </a:p>
          <a:p>
            <a:endParaRPr lang="pt-BR" sz="1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C782AC6-2E3C-BDBC-7C16-3F7D7DFBC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2115" y="1591485"/>
            <a:ext cx="354809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alpha val="60000"/>
                  </a:schemeClr>
                </a:solidFill>
              </a:rPr>
              <a:t>IGREJA - ASSEMBLEIA DE DEUS DE JUNDIAÍ</a:t>
            </a:r>
          </a:p>
        </p:txBody>
      </p:sp>
      <p:sp>
        <p:nvSpPr>
          <p:cNvPr id="8207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8209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0551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5" name="Oval 9224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Dia Mundial Do Autismo PNG Imagens com fundo transparente | Download grátis  em Lovepik.com">
            <a:extLst>
              <a:ext uri="{FF2B5EF4-FFF2-40B4-BE49-F238E27FC236}">
                <a16:creationId xmlns:a16="http://schemas.microsoft.com/office/drawing/2014/main" id="{529F64A9-2972-B06F-1715-BCC0461284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7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29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651153-F153-873C-4F3A-DF8442FC3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060" y="426720"/>
            <a:ext cx="4791083" cy="6278880"/>
          </a:xfrm>
        </p:spPr>
        <p:txBody>
          <a:bodyPr anchor="t">
            <a:normAutofit/>
          </a:bodyPr>
          <a:lstStyle/>
          <a:p>
            <a:r>
              <a:rPr lang="pt-BR" sz="1200" b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Socialização </a:t>
            </a:r>
            <a:r>
              <a:rPr lang="pt-BR" sz="1200" b="0" baseline="300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7,8</a:t>
            </a:r>
            <a:endParaRPr lang="pt-BR" sz="1200" b="0" dirty="0">
              <a:solidFill>
                <a:schemeClr val="tx1">
                  <a:alpha val="80000"/>
                </a:schemeClr>
              </a:solidFill>
              <a:effectLst/>
              <a:latin typeface="Arial Narrow" panose="020B0606020202030204" pitchFamily="34" charset="0"/>
            </a:endParaRPr>
          </a:p>
          <a:p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Conectar-se com outras pessoas pode ser muito complicado. Do ponto de vista da socialização, os sintomas de autismo leve em adultos incluem: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Pouca demonstração de afeto;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Também há </a:t>
            </a:r>
            <a:r>
              <a:rPr lang="pt-BR" sz="1200" b="1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desconforto ou estranheza na hora de receber afeto</a:t>
            </a: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, a pessoa pode se sentir incomodada com a proximidade, toque ou abraços de pessoas que não sejam muito íntimas.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Geralmente os autistas não ficam à vontade com demonstrações de carinho, mesmo com aqueles de quem são próximas, podem </a:t>
            </a:r>
            <a:r>
              <a:rPr lang="pt-BR" sz="1200" b="1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evitar beijos, abraços ou toque;</a:t>
            </a:r>
            <a:endParaRPr lang="pt-BR" sz="1200" dirty="0">
              <a:solidFill>
                <a:schemeClr val="tx1">
                  <a:alpha val="80000"/>
                </a:schemeClr>
              </a:solidFill>
              <a:effectLst/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Tem dificuldade em </a:t>
            </a:r>
            <a:r>
              <a:rPr lang="pt-BR" sz="1200" b="1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falar sobre seus sentimentos e compreender ou prever os sentimentos dos outros;</a:t>
            </a:r>
            <a:endParaRPr lang="pt-BR" sz="1200" dirty="0">
              <a:solidFill>
                <a:schemeClr val="tx1">
                  <a:alpha val="80000"/>
                </a:schemeClr>
              </a:solidFill>
              <a:effectLst/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Não se envolve com interesses alheios e tem </a:t>
            </a:r>
            <a:r>
              <a:rPr lang="pt-BR" sz="1200" b="1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problemas para conseguir se colocar no lugar dos outros,</a:t>
            </a: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seja em momentos de alegria ou de sofrimento;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Da mesma forma, tem </a:t>
            </a:r>
            <a:r>
              <a:rPr lang="pt-BR" sz="1200" b="1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dificuldade em compreender coisas abstratas</a:t>
            </a: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como por exemplo: sensações, intuições, ideologias, etc.;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Parecem encarar a vida de forma muito prática e objetiva;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Podem preferir </a:t>
            </a:r>
            <a:r>
              <a:rPr lang="pt-BR" sz="1200" b="1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falar de assuntos muito específicos,</a:t>
            </a: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por muito tempo, e como tem dificuldade para perceber sinais sutis, muitas vezes não conseguem perceber quando as outras pessoas não estão mais interessadas no seu discurso;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Utilizam linguagem direta</a:t>
            </a:r>
            <a:r>
              <a:rPr lang="pt-BR" sz="120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e podem ser percebidas como “grossas” “estúpidas” ou inadequadas, simplesmente porque são extremamente honestas com seus pensamentos e não percebem que podem chatear o outro com a sua sinceridade;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2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Podem usar </a:t>
            </a:r>
            <a:r>
              <a:rPr lang="pt-BR" sz="1200" b="1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linguagem muito formal</a:t>
            </a:r>
            <a:r>
              <a:rPr lang="pt-BR" sz="1200" b="0" i="0" dirty="0">
                <a:solidFill>
                  <a:schemeClr val="tx1">
                    <a:alpha val="80000"/>
                  </a:schemeClr>
                </a:solidFill>
                <a:effectLst/>
                <a:latin typeface="Arial Narrow" panose="020B0606020202030204" pitchFamily="34" charset="0"/>
              </a:rPr>
              <a:t> e fora de contexto.</a:t>
            </a:r>
          </a:p>
          <a:p>
            <a:br>
              <a:rPr lang="pt-BR" sz="600" dirty="0">
                <a:solidFill>
                  <a:schemeClr val="tx1">
                    <a:alpha val="80000"/>
                  </a:schemeClr>
                </a:solidFill>
                <a:effectLst/>
              </a:rPr>
            </a:br>
            <a:endParaRPr lang="pt-BR" sz="6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225C10F-EE74-70EC-61DE-B063E7F47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2115" y="1591485"/>
            <a:ext cx="354809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alpha val="60000"/>
                  </a:schemeClr>
                </a:solidFill>
              </a:rPr>
              <a:t>IGREJA - ASSEMBLEIA DE DEUS DE JUNDIAÍ</a:t>
            </a:r>
          </a:p>
        </p:txBody>
      </p:sp>
      <p:sp>
        <p:nvSpPr>
          <p:cNvPr id="9231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9233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6246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upo grande de paraquedismo no ar">
            <a:extLst>
              <a:ext uri="{FF2B5EF4-FFF2-40B4-BE49-F238E27FC236}">
                <a16:creationId xmlns:a16="http://schemas.microsoft.com/office/drawing/2014/main" id="{872A05E7-A039-E468-DAFF-9AB00B0254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29" r="1976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86BADF-27C6-6E08-161E-D3584B074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43840"/>
            <a:ext cx="4840010" cy="5933123"/>
          </a:xfrm>
        </p:spPr>
        <p:txBody>
          <a:bodyPr>
            <a:normAutofit/>
          </a:bodyPr>
          <a:lstStyle/>
          <a:p>
            <a:pPr algn="ctr"/>
            <a:r>
              <a:rPr lang="pt-BR" sz="1800" b="0" i="0" dirty="0">
                <a:effectLst/>
                <a:latin typeface="-apple-system"/>
              </a:rPr>
              <a:t>Funcionamento </a:t>
            </a:r>
            <a:r>
              <a:rPr lang="pt-BR" sz="1800" b="0" i="0" baseline="30000" dirty="0">
                <a:effectLst/>
                <a:latin typeface="-apple-system"/>
              </a:rPr>
              <a:t>7,8,9</a:t>
            </a:r>
            <a:endParaRPr lang="pt-BR" sz="1800" b="0" i="0" dirty="0">
              <a:effectLst/>
              <a:latin typeface="-apple-system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pt-BR" sz="1800" b="1" i="0" dirty="0">
                <a:effectLst/>
                <a:latin typeface="-apple-system"/>
              </a:rPr>
              <a:t>Trabalham melhor sozinhos</a:t>
            </a:r>
            <a:r>
              <a:rPr lang="pt-BR" sz="1800" b="0" i="0" dirty="0">
                <a:effectLst/>
                <a:latin typeface="-apple-system"/>
              </a:rPr>
              <a:t> do que em equipe;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t-BR" sz="1800" b="0" i="0" dirty="0">
                <a:effectLst/>
                <a:latin typeface="-apple-system"/>
              </a:rPr>
              <a:t>Geralmente não têm bom desempenho em entrevistas de emprego;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t-BR" sz="1800" b="0" i="0" dirty="0">
                <a:effectLst/>
                <a:latin typeface="-apple-system"/>
              </a:rPr>
              <a:t>Não costumam ter bom desempenho escolar ou na universidade especialmente por ter </a:t>
            </a:r>
            <a:r>
              <a:rPr lang="pt-BR" sz="1800" b="1" i="0" dirty="0">
                <a:effectLst/>
                <a:latin typeface="-apple-system"/>
              </a:rPr>
              <a:t>foco bastante restrito;</a:t>
            </a:r>
            <a:endParaRPr lang="pt-BR" sz="1800" b="0" i="0" dirty="0">
              <a:effectLst/>
              <a:latin typeface="-apple-system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pt-BR" sz="1800" b="0" i="0" dirty="0">
                <a:effectLst/>
                <a:latin typeface="-apple-system"/>
              </a:rPr>
              <a:t>Alguns autistas podem ter um </a:t>
            </a:r>
            <a:r>
              <a:rPr lang="pt-BR" sz="1800" b="1" i="0" dirty="0">
                <a:effectLst/>
                <a:latin typeface="-apple-system"/>
              </a:rPr>
              <a:t>desempenho acima do comum em determinadas atividades,</a:t>
            </a:r>
            <a:r>
              <a:rPr lang="pt-BR" sz="1800" b="0" i="0" dirty="0">
                <a:effectLst/>
                <a:latin typeface="-apple-system"/>
              </a:rPr>
              <a:t> e serem considerados extremamente talentosos em suas áreas de interesse. Mas ao contrário do que se possa imaginar, apenas uma parte pequena dos autistas (cerca de 10%) está deste lado do espectro;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t-BR" sz="1800" b="0" i="0" dirty="0">
                <a:effectLst/>
                <a:latin typeface="-apple-system"/>
              </a:rPr>
              <a:t>Apresentam muita resistência a fazer as coisas fora do planejado e </a:t>
            </a:r>
            <a:r>
              <a:rPr lang="pt-BR" sz="1800" b="1" i="0" dirty="0">
                <a:effectLst/>
                <a:latin typeface="-apple-system"/>
              </a:rPr>
              <a:t>sair da rotina, </a:t>
            </a:r>
            <a:r>
              <a:rPr lang="pt-BR" sz="1800" b="0" i="0" dirty="0">
                <a:effectLst/>
                <a:latin typeface="-apple-system"/>
              </a:rPr>
              <a:t>ficando ansiosos e irritados com a situação;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t-BR" sz="1800" b="0" i="0" dirty="0">
                <a:effectLst/>
                <a:latin typeface="-apple-system"/>
              </a:rPr>
              <a:t>Hiperfoco em ferramentas, instrumentos, mecanismos tecnológicos e coisas materiais.</a:t>
            </a:r>
          </a:p>
          <a:p>
            <a:endParaRPr lang="pt-BR" sz="13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497AE35-A1EE-CBDD-20F4-43AF2B042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5887148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Conceito Da Conscientização Do Autismo Com Mãos Coloridas No Fundo Branco  Vista Superior Foto de Stock - Imagem de abril, campanha: 111569260">
            <a:extLst>
              <a:ext uri="{FF2B5EF4-FFF2-40B4-BE49-F238E27FC236}">
                <a16:creationId xmlns:a16="http://schemas.microsoft.com/office/drawing/2014/main" id="{976BDC03-2D1F-0237-81EA-B2CCBD059C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894A01-975B-D187-5491-2F557AA2A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426720"/>
            <a:ext cx="3949190" cy="5750243"/>
          </a:xfrm>
        </p:spPr>
        <p:txBody>
          <a:bodyPr>
            <a:normAutofit fontScale="92500" lnSpcReduction="20000"/>
          </a:bodyPr>
          <a:lstStyle/>
          <a:p>
            <a:r>
              <a:rPr lang="pt-BR" b="0" i="0" dirty="0">
                <a:effectLst/>
                <a:latin typeface="-apple-system"/>
              </a:rPr>
              <a:t>Sensibilidade </a:t>
            </a:r>
            <a:r>
              <a:rPr lang="pt-BR" b="0" i="0" baseline="30000" dirty="0">
                <a:effectLst/>
                <a:latin typeface="-apple-system"/>
              </a:rPr>
              <a:t>7,8</a:t>
            </a:r>
            <a:endParaRPr lang="pt-BR" b="0" i="0" dirty="0">
              <a:effectLst/>
              <a:latin typeface="-apple-system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  <a:latin typeface="-apple-system"/>
              </a:rPr>
              <a:t>Sofre mais com</a:t>
            </a:r>
            <a:r>
              <a:rPr lang="pt-BR" b="1" i="0" dirty="0">
                <a:effectLst/>
                <a:latin typeface="-apple-system"/>
              </a:rPr>
              <a:t> barulhos incômodos e ambientes agitados;</a:t>
            </a:r>
            <a:endParaRPr lang="pt-BR" b="0" i="0" dirty="0">
              <a:effectLst/>
              <a:latin typeface="-apple-system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  <a:latin typeface="-apple-system"/>
              </a:rPr>
              <a:t>Pode ter dificuldade em usar roupas de tecido não tão confortável;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  <a:latin typeface="-apple-system"/>
              </a:rPr>
              <a:t>Restrições alimentares: por exemplo, não gostar de comida com textura, cheiro ou gosto diferente do que está acostumada;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  <a:latin typeface="-apple-system"/>
              </a:rPr>
              <a:t>Também são frequentes outras alterações sensoriais, como </a:t>
            </a:r>
            <a:r>
              <a:rPr lang="pt-BR" b="1" i="0" dirty="0">
                <a:effectLst/>
                <a:latin typeface="-apple-system"/>
              </a:rPr>
              <a:t>muita sensibilidade a luz e ao toque.</a:t>
            </a:r>
            <a:endParaRPr lang="pt-BR" b="0" i="0" dirty="0">
              <a:effectLst/>
              <a:latin typeface="-apple-system"/>
            </a:endParaRPr>
          </a:p>
          <a:p>
            <a:endParaRPr lang="pt-BR" sz="17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E28D33-1256-4928-4FEF-E52447C9F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rgbClr val="FFFFFF"/>
                </a:solidFill>
              </a:rPr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20149264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402C6F-CB20-82FB-CA6F-789AAB330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776" y="1336390"/>
            <a:ext cx="6190412" cy="1182927"/>
          </a:xfrm>
        </p:spPr>
        <p:txBody>
          <a:bodyPr anchor="b">
            <a:normAutofit/>
          </a:bodyPr>
          <a:lstStyle/>
          <a:p>
            <a:r>
              <a:rPr lang="pt-BR" sz="2200" b="1" i="0">
                <a:effectLst/>
                <a:latin typeface="-apple-system"/>
              </a:rPr>
              <a:t>Sintomas de autismo em adultos – quando o diagnóstico é precoce </a:t>
            </a:r>
            <a:br>
              <a:rPr lang="pt-BR" sz="2200" b="0" i="0">
                <a:effectLst/>
                <a:latin typeface="-apple-system"/>
              </a:rPr>
            </a:br>
            <a:endParaRPr lang="pt-BR" sz="2200"/>
          </a:p>
        </p:txBody>
      </p:sp>
      <p:cxnSp>
        <p:nvCxnSpPr>
          <p:cNvPr id="11273" name="!!Straight Connector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3080F9B-E380-A74A-B50C-3CE6E440F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2190" y="623907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alpha val="60000"/>
                  </a:schemeClr>
                </a:solidFill>
              </a:rPr>
              <a:t>IGREJA - ASSEMBLEIA DE DEUS DE JUNDIAÍ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D02C36-C017-3D9A-8C6B-91F005C58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76" y="2377440"/>
            <a:ext cx="6190412" cy="3796349"/>
          </a:xfrm>
        </p:spPr>
        <p:txBody>
          <a:bodyPr anchor="t">
            <a:normAutofit/>
          </a:bodyPr>
          <a:lstStyle/>
          <a:p>
            <a:pPr algn="ctr"/>
            <a:r>
              <a:rPr lang="pt-BR" sz="2400" b="0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No entanto, </a:t>
            </a:r>
            <a:r>
              <a:rPr lang="pt-BR" sz="2400" b="1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o aspecto menos discutido ainda continua sendo a fase posterior à infância e adolescência do autista: a vida adulta.</a:t>
            </a:r>
            <a:r>
              <a:rPr lang="pt-BR" sz="2400" b="0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 Como já dissemos, parte dessa invisibilidade pode ter a ver com os casos onde não houve um diagnóstico precoce. Mas é muito importante lembrar daqueles autistas que, mesmo com seu diagnóstico “embaixo do braço”, ainda encontram dificuldades para se adaptar em nossa sociedade</a:t>
            </a:r>
            <a:r>
              <a:rPr lang="pt-BR" sz="2000" b="0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.</a:t>
            </a:r>
            <a:endParaRPr lang="pt-BR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11266" name="Picture 2" descr="Foto de Coração Em Forma De Fita De Conscientização Do Autismo Sobre Fundo  Azul e mais fotos de stock de Autismo - iStock">
            <a:extLst>
              <a:ext uri="{FF2B5EF4-FFF2-40B4-BE49-F238E27FC236}">
                <a16:creationId xmlns:a16="http://schemas.microsoft.com/office/drawing/2014/main" id="{1CF20D8D-98EE-D692-0512-41CBE8BF15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" r="43137" b="1"/>
          <a:stretch/>
        </p:blipFill>
        <p:spPr bwMode="auto">
          <a:xfrm>
            <a:off x="7451965" y="1665519"/>
            <a:ext cx="4267645" cy="4267645"/>
          </a:xfrm>
          <a:custGeom>
            <a:avLst/>
            <a:gdLst/>
            <a:ahLst/>
            <a:cxnLst/>
            <a:rect l="l" t="t" r="r" b="b"/>
            <a:pathLst>
              <a:path w="2457864" h="2457864">
                <a:moveTo>
                  <a:pt x="1228932" y="0"/>
                </a:moveTo>
                <a:cubicBezTo>
                  <a:pt x="1907652" y="0"/>
                  <a:pt x="2457864" y="550212"/>
                  <a:pt x="2457864" y="1228932"/>
                </a:cubicBezTo>
                <a:cubicBezTo>
                  <a:pt x="2457864" y="1907652"/>
                  <a:pt x="1907652" y="2457864"/>
                  <a:pt x="1228932" y="2457864"/>
                </a:cubicBezTo>
                <a:cubicBezTo>
                  <a:pt x="550212" y="2457864"/>
                  <a:pt x="0" y="1907652"/>
                  <a:pt x="0" y="1228932"/>
                </a:cubicBezTo>
                <a:cubicBezTo>
                  <a:pt x="0" y="550212"/>
                  <a:pt x="550212" y="0"/>
                  <a:pt x="122893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5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77" name="!!circle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762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97" name="Oval 12296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Pin em leh">
            <a:extLst>
              <a:ext uri="{FF2B5EF4-FFF2-40B4-BE49-F238E27FC236}">
                <a16:creationId xmlns:a16="http://schemas.microsoft.com/office/drawing/2014/main" id="{738AEA59-842A-D770-72A8-DFB5BDA6A0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9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301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E380B8-7756-14EF-0AB5-89F24144D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703679"/>
            <a:ext cx="4195673" cy="5201011"/>
          </a:xfrm>
        </p:spPr>
        <p:txBody>
          <a:bodyPr anchor="t">
            <a:normAutofit fontScale="92500" lnSpcReduction="10000"/>
          </a:bodyPr>
          <a:lstStyle/>
          <a:p>
            <a:pPr algn="ctr"/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Enquanto os</a:t>
            </a:r>
            <a:r>
              <a:rPr lang="pt-BR" b="1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 autistas mais leves têm problemas para concluir um curso superior, trabalhar, manter um relacionamento amoroso e uma vida social “padrão”, os autistas mais severos podem </a:t>
            </a:r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ter uma vida muito limitada, e até mesmo </a:t>
            </a:r>
            <a:r>
              <a:rPr lang="pt-BR" b="1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precisar de internamento </a:t>
            </a:r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no momento em que</a:t>
            </a:r>
            <a:r>
              <a:rPr lang="pt-BR" b="1" i="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 perdem seus cuidadores. </a:t>
            </a:r>
            <a:r>
              <a:rPr lang="pt-BR" b="0" i="0" baseline="30000" dirty="0">
                <a:solidFill>
                  <a:schemeClr val="tx1">
                    <a:alpha val="80000"/>
                  </a:schemeClr>
                </a:solidFill>
                <a:effectLst/>
                <a:latin typeface="Nunito" pitchFamily="2" charset="0"/>
              </a:rPr>
              <a:t>9</a:t>
            </a:r>
            <a:endParaRPr lang="pt-BR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42CC132-1AAB-C53E-A33A-A8B397544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2115" y="1591485"/>
            <a:ext cx="354809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alpha val="60000"/>
                  </a:schemeClr>
                </a:solidFill>
              </a:rPr>
              <a:t>IGREJA - ASSEMBLEIA DE DEUS DE JUNDIAÍ</a:t>
            </a:r>
          </a:p>
        </p:txBody>
      </p:sp>
      <p:sp>
        <p:nvSpPr>
          <p:cNvPr id="12303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2305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1938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3272</Words>
  <Application>Microsoft Office PowerPoint</Application>
  <PresentationFormat>Widescreen</PresentationFormat>
  <Paragraphs>199</Paragraphs>
  <Slides>58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9" baseType="lpstr">
      <vt:lpstr>-apple-system</vt:lpstr>
      <vt:lpstr>Arial</vt:lpstr>
      <vt:lpstr>Arial Narrow</vt:lpstr>
      <vt:lpstr>Calibri</vt:lpstr>
      <vt:lpstr>Calibri Light</vt:lpstr>
      <vt:lpstr>Libre Baskerville</vt:lpstr>
      <vt:lpstr>Merriweather</vt:lpstr>
      <vt:lpstr>Nunito</vt:lpstr>
      <vt:lpstr>Open Sans</vt:lpstr>
      <vt:lpstr>Times New Roman</vt:lpstr>
      <vt:lpstr>Tema do Office</vt:lpstr>
      <vt:lpstr>Apresentação do PowerPoint</vt:lpstr>
      <vt:lpstr>O ENSINO CRISTÃO PARA ALUNOS COM NECESSIDADES ESPECIAIS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Perturbações do neurodesenvolvimento ou transtornos do neurodesenvolvimento</vt:lpstr>
      <vt:lpstr>Apresentação do PowerPoint</vt:lpstr>
      <vt:lpstr>Déficits:</vt:lpstr>
      <vt:lpstr>Déficits:</vt:lpstr>
      <vt:lpstr>Diagnóstico do Autismo</vt:lpstr>
      <vt:lpstr>Diagnóstico do Autismo</vt:lpstr>
      <vt:lpstr>Diagnóstico do Autismo</vt:lpstr>
      <vt:lpstr>Diagnóstico do Autismo</vt:lpstr>
      <vt:lpstr>Diagnóstico do Autismo</vt:lpstr>
      <vt:lpstr>Apresentação do PowerPoint</vt:lpstr>
      <vt:lpstr>Os critérios diagnósticos do DSM-V</vt:lpstr>
      <vt:lpstr>Justificativas:</vt:lpstr>
      <vt:lpstr>Apresentação do PowerPoint</vt:lpstr>
      <vt:lpstr>Três domínios se tornam dois: </vt:lpstr>
      <vt:lpstr>1-Deficiências sociais e de comunicação; </vt:lpstr>
      <vt:lpstr>Apresentação do PowerPoint</vt:lpstr>
      <vt:lpstr> 2-Interesses restritos, fixos e intensos e comportamentos repetitivos. </vt:lpstr>
      <vt:lpstr>1-Deficiências sociais e de comunicação; </vt:lpstr>
      <vt:lpstr>2-Interesses restritos, fixos e intensos e comportamentos repetitivos.</vt:lpstr>
      <vt:lpstr>2-Interesses restritos, fixos e intensos e comportamentos repetitivos.</vt:lpstr>
      <vt:lpstr>2-Interesses restritos, fixos e intensos e comportamentos repetitivos.</vt:lpstr>
      <vt:lpstr>2-Interesses restritos, fixos e intensos e comportamentos repetitivos.</vt:lpstr>
      <vt:lpstr>Apresentação do PowerPoint</vt:lpstr>
      <vt:lpstr>Apresentação do PowerPoint</vt:lpstr>
      <vt:lpstr>Sintomas de autismo em adultos: Quais os desafios e como lidar?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Sintomas de autismo em adultos – quando o diagnóstico é precoce 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Giany Ghattas</dc:creator>
  <cp:lastModifiedBy>Giany Ghattas</cp:lastModifiedBy>
  <cp:revision>12</cp:revision>
  <dcterms:created xsi:type="dcterms:W3CDTF">2019-04-02T14:46:24Z</dcterms:created>
  <dcterms:modified xsi:type="dcterms:W3CDTF">2024-03-21T19:33:30Z</dcterms:modified>
</cp:coreProperties>
</file>